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4"/>
  </p:notesMasterIdLst>
  <p:sldIdLst>
    <p:sldId id="256" r:id="rId2"/>
    <p:sldId id="257" r:id="rId3"/>
    <p:sldId id="258" r:id="rId4"/>
    <p:sldId id="265" r:id="rId5"/>
    <p:sldId id="259" r:id="rId6"/>
    <p:sldId id="260" r:id="rId7"/>
    <p:sldId id="264" r:id="rId8"/>
    <p:sldId id="261" r:id="rId9"/>
    <p:sldId id="262" r:id="rId10"/>
    <p:sldId id="263"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8" r:id="rId29"/>
    <p:sldId id="290" r:id="rId30"/>
    <p:sldId id="291" r:id="rId31"/>
    <p:sldId id="289" r:id="rId32"/>
    <p:sldId id="292" r:id="rId33"/>
    <p:sldId id="287" r:id="rId34"/>
    <p:sldId id="282" r:id="rId35"/>
    <p:sldId id="283" r:id="rId36"/>
    <p:sldId id="284" r:id="rId37"/>
    <p:sldId id="285" r:id="rId38"/>
    <p:sldId id="293" r:id="rId39"/>
    <p:sldId id="294" r:id="rId40"/>
    <p:sldId id="295" r:id="rId41"/>
    <p:sldId id="296" r:id="rId42"/>
    <p:sldId id="297" r:id="rId43"/>
    <p:sldId id="298" r:id="rId44"/>
    <p:sldId id="300" r:id="rId45"/>
    <p:sldId id="299" r:id="rId46"/>
    <p:sldId id="301" r:id="rId47"/>
    <p:sldId id="302" r:id="rId48"/>
    <p:sldId id="303" r:id="rId49"/>
    <p:sldId id="305" r:id="rId50"/>
    <p:sldId id="307" r:id="rId51"/>
    <p:sldId id="333" r:id="rId52"/>
    <p:sldId id="334" r:id="rId53"/>
    <p:sldId id="309" r:id="rId54"/>
    <p:sldId id="311" r:id="rId55"/>
    <p:sldId id="313" r:id="rId56"/>
    <p:sldId id="315" r:id="rId57"/>
    <p:sldId id="317" r:id="rId58"/>
    <p:sldId id="332" r:id="rId59"/>
    <p:sldId id="319" r:id="rId60"/>
    <p:sldId id="321" r:id="rId61"/>
    <p:sldId id="335" r:id="rId62"/>
    <p:sldId id="336" r:id="rId63"/>
    <p:sldId id="337" r:id="rId64"/>
    <p:sldId id="338" r:id="rId65"/>
    <p:sldId id="339" r:id="rId66"/>
    <p:sldId id="340" r:id="rId67"/>
    <p:sldId id="341" r:id="rId68"/>
    <p:sldId id="342" r:id="rId69"/>
    <p:sldId id="343" r:id="rId70"/>
    <p:sldId id="344" r:id="rId71"/>
    <p:sldId id="322" r:id="rId72"/>
    <p:sldId id="323" r:id="rId73"/>
    <p:sldId id="324" r:id="rId74"/>
    <p:sldId id="325" r:id="rId75"/>
    <p:sldId id="326" r:id="rId76"/>
    <p:sldId id="328" r:id="rId77"/>
    <p:sldId id="345" r:id="rId78"/>
    <p:sldId id="327" r:id="rId79"/>
    <p:sldId id="346" r:id="rId80"/>
    <p:sldId id="329" r:id="rId81"/>
    <p:sldId id="330" r:id="rId82"/>
    <p:sldId id="331" r:id="rId83"/>
    <p:sldId id="347" r:id="rId84"/>
    <p:sldId id="348" r:id="rId85"/>
    <p:sldId id="349" r:id="rId86"/>
    <p:sldId id="350" r:id="rId87"/>
    <p:sldId id="351" r:id="rId88"/>
    <p:sldId id="352" r:id="rId89"/>
    <p:sldId id="389" r:id="rId90"/>
    <p:sldId id="353" r:id="rId91"/>
    <p:sldId id="354" r:id="rId92"/>
    <p:sldId id="355" r:id="rId93"/>
    <p:sldId id="356" r:id="rId94"/>
    <p:sldId id="357" r:id="rId95"/>
    <p:sldId id="358" r:id="rId96"/>
    <p:sldId id="359" r:id="rId97"/>
    <p:sldId id="360" r:id="rId98"/>
    <p:sldId id="362" r:id="rId99"/>
    <p:sldId id="363" r:id="rId100"/>
    <p:sldId id="364" r:id="rId101"/>
    <p:sldId id="361" r:id="rId102"/>
    <p:sldId id="365" r:id="rId103"/>
    <p:sldId id="367" r:id="rId104"/>
    <p:sldId id="368" r:id="rId105"/>
    <p:sldId id="366" r:id="rId106"/>
    <p:sldId id="369" r:id="rId107"/>
    <p:sldId id="371" r:id="rId108"/>
    <p:sldId id="374" r:id="rId109"/>
    <p:sldId id="370" r:id="rId110"/>
    <p:sldId id="373" r:id="rId111"/>
    <p:sldId id="372" r:id="rId112"/>
    <p:sldId id="376" r:id="rId113"/>
    <p:sldId id="377" r:id="rId114"/>
    <p:sldId id="378" r:id="rId115"/>
    <p:sldId id="379" r:id="rId116"/>
    <p:sldId id="380" r:id="rId117"/>
    <p:sldId id="381" r:id="rId118"/>
    <p:sldId id="375" r:id="rId119"/>
    <p:sldId id="382" r:id="rId120"/>
    <p:sldId id="383" r:id="rId121"/>
    <p:sldId id="384" r:id="rId122"/>
    <p:sldId id="385" r:id="rId123"/>
    <p:sldId id="387" r:id="rId124"/>
    <p:sldId id="386" r:id="rId125"/>
    <p:sldId id="388" r:id="rId126"/>
    <p:sldId id="400" r:id="rId127"/>
    <p:sldId id="401" r:id="rId128"/>
    <p:sldId id="402" r:id="rId129"/>
    <p:sldId id="403" r:id="rId130"/>
    <p:sldId id="404" r:id="rId131"/>
    <p:sldId id="418" r:id="rId132"/>
    <p:sldId id="405" r:id="rId133"/>
    <p:sldId id="419" r:id="rId134"/>
    <p:sldId id="406" r:id="rId135"/>
    <p:sldId id="407" r:id="rId136"/>
    <p:sldId id="408" r:id="rId137"/>
    <p:sldId id="409" r:id="rId138"/>
    <p:sldId id="410" r:id="rId139"/>
    <p:sldId id="411" r:id="rId140"/>
    <p:sldId id="412" r:id="rId141"/>
    <p:sldId id="413" r:id="rId142"/>
    <p:sldId id="422" r:id="rId143"/>
    <p:sldId id="414" r:id="rId144"/>
    <p:sldId id="420" r:id="rId145"/>
    <p:sldId id="437" r:id="rId146"/>
    <p:sldId id="438" r:id="rId147"/>
    <p:sldId id="436" r:id="rId148"/>
    <p:sldId id="415" r:id="rId149"/>
    <p:sldId id="421" r:id="rId150"/>
    <p:sldId id="423" r:id="rId151"/>
    <p:sldId id="439" r:id="rId152"/>
    <p:sldId id="416" r:id="rId153"/>
    <p:sldId id="417" r:id="rId154"/>
    <p:sldId id="442" r:id="rId155"/>
    <p:sldId id="444" r:id="rId156"/>
    <p:sldId id="471" r:id="rId157"/>
    <p:sldId id="445" r:id="rId158"/>
    <p:sldId id="447" r:id="rId159"/>
    <p:sldId id="446" r:id="rId160"/>
    <p:sldId id="448" r:id="rId161"/>
    <p:sldId id="450" r:id="rId162"/>
    <p:sldId id="449" r:id="rId163"/>
    <p:sldId id="451" r:id="rId164"/>
    <p:sldId id="452" r:id="rId165"/>
    <p:sldId id="453" r:id="rId166"/>
    <p:sldId id="454" r:id="rId167"/>
    <p:sldId id="455" r:id="rId168"/>
    <p:sldId id="456" r:id="rId169"/>
    <p:sldId id="458" r:id="rId170"/>
    <p:sldId id="459" r:id="rId171"/>
    <p:sldId id="460" r:id="rId172"/>
    <p:sldId id="462" r:id="rId173"/>
    <p:sldId id="464" r:id="rId174"/>
    <p:sldId id="465" r:id="rId175"/>
    <p:sldId id="466" r:id="rId176"/>
    <p:sldId id="467" r:id="rId177"/>
    <p:sldId id="468" r:id="rId178"/>
    <p:sldId id="470" r:id="rId179"/>
    <p:sldId id="469" r:id="rId180"/>
    <p:sldId id="472" r:id="rId181"/>
    <p:sldId id="474" r:id="rId182"/>
    <p:sldId id="475" r:id="rId183"/>
    <p:sldId id="476" r:id="rId184"/>
    <p:sldId id="477" r:id="rId185"/>
    <p:sldId id="478" r:id="rId186"/>
    <p:sldId id="479" r:id="rId187"/>
    <p:sldId id="473" r:id="rId188"/>
    <p:sldId id="480" r:id="rId189"/>
    <p:sldId id="481" r:id="rId190"/>
    <p:sldId id="482" r:id="rId191"/>
    <p:sldId id="483" r:id="rId192"/>
    <p:sldId id="443" r:id="rId193"/>
    <p:sldId id="390" r:id="rId194"/>
    <p:sldId id="396" r:id="rId195"/>
    <p:sldId id="398" r:id="rId196"/>
    <p:sldId id="399" r:id="rId197"/>
    <p:sldId id="397" r:id="rId198"/>
    <p:sldId id="424" r:id="rId199"/>
    <p:sldId id="425" r:id="rId200"/>
    <p:sldId id="426" r:id="rId201"/>
    <p:sldId id="427" r:id="rId202"/>
    <p:sldId id="428" r:id="rId203"/>
    <p:sldId id="440" r:id="rId204"/>
    <p:sldId id="429" r:id="rId205"/>
    <p:sldId id="430" r:id="rId206"/>
    <p:sldId id="431" r:id="rId207"/>
    <p:sldId id="432" r:id="rId208"/>
    <p:sldId id="433" r:id="rId209"/>
    <p:sldId id="441" r:id="rId210"/>
    <p:sldId id="434" r:id="rId211"/>
    <p:sldId id="435" r:id="rId212"/>
    <p:sldId id="395" r:id="rId2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7" d="100"/>
          <a:sy n="77"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viewProps" Target="view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E17D3-5F89-4FED-9AC9-A57D88439A66}"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AE79E-9738-4EFA-9546-19559CE733BF}" type="slidenum">
              <a:rPr lang="en-US" smtClean="0"/>
              <a:t>‹#›</a:t>
            </a:fld>
            <a:endParaRPr lang="en-US"/>
          </a:p>
        </p:txBody>
      </p:sp>
    </p:spTree>
    <p:extLst>
      <p:ext uri="{BB962C8B-B14F-4D97-AF65-F5344CB8AC3E}">
        <p14:creationId xmlns:p14="http://schemas.microsoft.com/office/powerpoint/2010/main" val="117248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Who does God say I am?</a:t>
            </a:r>
          </a:p>
          <a:p>
            <a:r>
              <a:rPr lang="en-US" dirty="0" smtClean="0"/>
              <a:t>	Ro 15.7	</a:t>
            </a:r>
          </a:p>
          <a:p>
            <a:r>
              <a:rPr lang="en-US" dirty="0" smtClean="0"/>
              <a:t>	Ro 8.17	heir</a:t>
            </a:r>
          </a:p>
          <a:p>
            <a:r>
              <a:rPr lang="en-US" dirty="0" smtClean="0"/>
              <a:t>	John</a:t>
            </a:r>
            <a:r>
              <a:rPr lang="en-US" baseline="0" dirty="0" smtClean="0"/>
              <a:t> 1.12	child of God</a:t>
            </a:r>
          </a:p>
          <a:p>
            <a:r>
              <a:rPr lang="en-US" baseline="0" dirty="0" smtClean="0"/>
              <a:t>	John 15.15	friend of Jesus</a:t>
            </a:r>
          </a:p>
          <a:p>
            <a:r>
              <a:rPr lang="en-US" baseline="0" dirty="0" smtClean="0"/>
              <a:t>	Ro 6.6	no longer a slave to sin</a:t>
            </a:r>
          </a:p>
          <a:p>
            <a:r>
              <a:rPr lang="en-US" baseline="0" dirty="0" smtClean="0"/>
              <a:t>	2 Co 5.17	new creature</a:t>
            </a:r>
          </a:p>
          <a:p>
            <a:r>
              <a:rPr lang="en-US" baseline="0" dirty="0" smtClean="0"/>
              <a:t>	</a:t>
            </a:r>
            <a:r>
              <a:rPr lang="en-US" baseline="0" dirty="0" err="1" smtClean="0"/>
              <a:t>Eph</a:t>
            </a:r>
            <a:r>
              <a:rPr lang="en-US" baseline="0" dirty="0" smtClean="0"/>
              <a:t> 1.4 &amp; Col 3.12	chosen, holy, beloved, blameless before Christ</a:t>
            </a:r>
          </a:p>
          <a:p>
            <a:r>
              <a:rPr lang="en-US" baseline="0" dirty="0" smtClean="0"/>
              <a:t>	Ro 8.2	free from law of sin &amp; death</a:t>
            </a:r>
          </a:p>
          <a:p>
            <a:r>
              <a:rPr lang="en-US" baseline="0" dirty="0" smtClean="0"/>
              <a:t>	Ro 6.14	no longer under law but grace</a:t>
            </a:r>
            <a:endParaRPr lang="en-US" dirty="0"/>
          </a:p>
        </p:txBody>
      </p:sp>
      <p:sp>
        <p:nvSpPr>
          <p:cNvPr id="4" name="Slide Number Placeholder 3"/>
          <p:cNvSpPr>
            <a:spLocks noGrp="1"/>
          </p:cNvSpPr>
          <p:nvPr>
            <p:ph type="sldNum" sz="quarter" idx="10"/>
          </p:nvPr>
        </p:nvSpPr>
        <p:spPr/>
        <p:txBody>
          <a:bodyPr/>
          <a:lstStyle/>
          <a:p>
            <a:fld id="{384AE79E-9738-4EFA-9546-19559CE733BF}" type="slidenum">
              <a:rPr lang="en-US" smtClean="0"/>
              <a:t>42</a:t>
            </a:fld>
            <a:endParaRPr lang="en-US"/>
          </a:p>
        </p:txBody>
      </p:sp>
    </p:spTree>
    <p:extLst>
      <p:ext uri="{BB962C8B-B14F-4D97-AF65-F5344CB8AC3E}">
        <p14:creationId xmlns:p14="http://schemas.microsoft.com/office/powerpoint/2010/main" val="47434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www.biblegateway.com/passage/?search=Philippians%202:14-16&amp;version=NIV#fen-NIV-29407a"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Conformed to His Image</a:t>
            </a:r>
            <a:endParaRPr lang="en-US" dirty="0"/>
          </a:p>
        </p:txBody>
      </p:sp>
      <p:sp>
        <p:nvSpPr>
          <p:cNvPr id="3" name="Subtitle 2"/>
          <p:cNvSpPr>
            <a:spLocks noGrp="1"/>
          </p:cNvSpPr>
          <p:nvPr>
            <p:ph type="subTitle" idx="1"/>
          </p:nvPr>
        </p:nvSpPr>
        <p:spPr/>
        <p:txBody>
          <a:bodyPr/>
          <a:lstStyle/>
          <a:p>
            <a:pPr algn="ctr"/>
            <a:r>
              <a:rPr lang="en-US" dirty="0" smtClean="0"/>
              <a:t>By Kenneth Boa</a:t>
            </a:r>
            <a:endParaRPr lang="en-US" dirty="0"/>
          </a:p>
        </p:txBody>
      </p:sp>
    </p:spTree>
    <p:extLst>
      <p:ext uri="{BB962C8B-B14F-4D97-AF65-F5344CB8AC3E}">
        <p14:creationId xmlns:p14="http://schemas.microsoft.com/office/powerpoint/2010/main" val="20776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Loving Ourselves Correctly</a:t>
            </a:r>
            <a:br>
              <a:rPr lang="en-US" dirty="0" smtClean="0"/>
            </a:br>
            <a:r>
              <a:rPr lang="en-US" sz="2800" dirty="0" smtClean="0"/>
              <a:t>Chapter 2</a:t>
            </a:r>
            <a:endParaRPr lang="en-US" sz="2800" dirty="0"/>
          </a:p>
        </p:txBody>
      </p:sp>
      <p:sp>
        <p:nvSpPr>
          <p:cNvPr id="3" name="Content Placeholder 2"/>
          <p:cNvSpPr>
            <a:spLocks noGrp="1"/>
          </p:cNvSpPr>
          <p:nvPr>
            <p:ph idx="1"/>
          </p:nvPr>
        </p:nvSpPr>
        <p:spPr/>
        <p:txBody>
          <a:bodyPr/>
          <a:lstStyle/>
          <a:p>
            <a:r>
              <a:rPr lang="en-US" dirty="0" smtClean="0"/>
              <a:t>What defines you?</a:t>
            </a:r>
          </a:p>
          <a:p>
            <a:r>
              <a:rPr lang="en-US" dirty="0" smtClean="0"/>
              <a:t>Who defines you?</a:t>
            </a:r>
          </a:p>
          <a:p>
            <a:endParaRPr lang="en-US" dirty="0"/>
          </a:p>
          <a:p>
            <a:r>
              <a:rPr lang="en-US" dirty="0" smtClean="0"/>
              <a:t>What does it mean to see ourselves as God sees us?</a:t>
            </a:r>
          </a:p>
          <a:p>
            <a:r>
              <a:rPr lang="en-US" dirty="0" smtClean="0"/>
              <a:t>God sees us in our sin and our need for redemption (rescue). He sees us in need of a relationship with him. To make this possible, he offers us forgiveness and grace.</a:t>
            </a:r>
          </a:p>
          <a:p>
            <a:r>
              <a:rPr lang="en-US" dirty="0" smtClean="0"/>
              <a:t>Who does God say that I am?  (</a:t>
            </a:r>
            <a:r>
              <a:rPr lang="en-US" dirty="0" err="1" smtClean="0"/>
              <a:t>pgs</a:t>
            </a:r>
            <a:r>
              <a:rPr lang="en-US" dirty="0" smtClean="0"/>
              <a:t> 36-4 in text)</a:t>
            </a:r>
          </a:p>
          <a:p>
            <a:r>
              <a:rPr lang="en-US" dirty="0" smtClean="0"/>
              <a:t>What are similarities and differences in how you see yourself and how Go sees you? </a:t>
            </a:r>
            <a:endParaRPr lang="en-US" dirty="0"/>
          </a:p>
        </p:txBody>
      </p:sp>
    </p:spTree>
    <p:extLst>
      <p:ext uri="{BB962C8B-B14F-4D97-AF65-F5344CB8AC3E}">
        <p14:creationId xmlns:p14="http://schemas.microsoft.com/office/powerpoint/2010/main" val="15839145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54696"/>
          </a:xfrm>
        </p:spPr>
        <p:txBody>
          <a:bodyPr>
            <a:normAutofit fontScale="90000"/>
          </a:bodyPr>
          <a:lstStyle/>
          <a:p>
            <a:endParaRPr lang="en-US" dirty="0"/>
          </a:p>
        </p:txBody>
      </p:sp>
      <p:sp>
        <p:nvSpPr>
          <p:cNvPr id="3" name="Content Placeholder 2"/>
          <p:cNvSpPr>
            <a:spLocks noGrp="1"/>
          </p:cNvSpPr>
          <p:nvPr>
            <p:ph idx="1"/>
          </p:nvPr>
        </p:nvSpPr>
        <p:spPr>
          <a:xfrm>
            <a:off x="677334" y="1202499"/>
            <a:ext cx="9193176" cy="5373665"/>
          </a:xfrm>
        </p:spPr>
        <p:txBody>
          <a:bodyPr>
            <a:noAutofit/>
          </a:bodyPr>
          <a:lstStyle/>
          <a:p>
            <a:r>
              <a:rPr lang="en-US" sz="2400" dirty="0">
                <a:solidFill>
                  <a:schemeClr val="tx1"/>
                </a:solidFill>
              </a:rPr>
              <a:t>There is a difference between religion and actually knowing and having a relationship with God. </a:t>
            </a:r>
          </a:p>
          <a:p>
            <a:pPr marL="0" indent="0">
              <a:buNone/>
            </a:pPr>
            <a:r>
              <a:rPr lang="en-US" sz="2400" dirty="0">
                <a:solidFill>
                  <a:schemeClr val="tx1"/>
                </a:solidFill>
              </a:rPr>
              <a:t>		Religion  - a system of beliefs and expectations 							adherents follow</a:t>
            </a:r>
          </a:p>
          <a:p>
            <a:pPr marL="0" indent="0">
              <a:buNone/>
            </a:pPr>
            <a:r>
              <a:rPr lang="en-US" sz="2400" dirty="0">
                <a:solidFill>
                  <a:schemeClr val="tx1"/>
                </a:solidFill>
              </a:rPr>
              <a:t>		Knowing God – having a personal relationship with God</a:t>
            </a:r>
          </a:p>
          <a:p>
            <a:pPr marL="0" indent="0">
              <a:buNone/>
            </a:pPr>
            <a:r>
              <a:rPr lang="en-US" sz="2400" dirty="0">
                <a:solidFill>
                  <a:schemeClr val="tx1"/>
                </a:solidFill>
              </a:rPr>
              <a:t>It is the difference between knowing about God and doing all the ‘right’ things prescribed by our faith community (church) and truly knowing God and desiring to live according to his Word. </a:t>
            </a:r>
          </a:p>
          <a:p>
            <a:endParaRPr lang="en-US" sz="2400" dirty="0">
              <a:solidFill>
                <a:schemeClr val="tx1"/>
              </a:solidFill>
            </a:endParaRPr>
          </a:p>
          <a:p>
            <a:r>
              <a:rPr lang="en-US" sz="2400" dirty="0">
                <a:solidFill>
                  <a:srgbClr val="FFC000"/>
                </a:solidFill>
              </a:rPr>
              <a:t>Which is part of your life, </a:t>
            </a:r>
            <a:r>
              <a:rPr lang="en-US" sz="2400" dirty="0" smtClean="0">
                <a:solidFill>
                  <a:srgbClr val="FFC000"/>
                </a:solidFill>
              </a:rPr>
              <a:t>a religious commitment or </a:t>
            </a:r>
            <a:r>
              <a:rPr lang="en-US" sz="2400" dirty="0">
                <a:solidFill>
                  <a:srgbClr val="FFC000"/>
                </a:solidFill>
              </a:rPr>
              <a:t>a personal relationship with God. </a:t>
            </a:r>
          </a:p>
          <a:p>
            <a:endParaRPr lang="en-US" sz="2400" dirty="0">
              <a:solidFill>
                <a:schemeClr val="tx1"/>
              </a:solidFill>
            </a:endParaRPr>
          </a:p>
        </p:txBody>
      </p:sp>
    </p:spTree>
    <p:extLst>
      <p:ext uri="{BB962C8B-B14F-4D97-AF65-F5344CB8AC3E}">
        <p14:creationId xmlns:p14="http://schemas.microsoft.com/office/powerpoint/2010/main" val="18157401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6701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79112" y="776614"/>
            <a:ext cx="5448821" cy="5774498"/>
          </a:xfrm>
          <a:prstGeom prst="rect">
            <a:avLst/>
          </a:prstGeom>
        </p:spPr>
      </p:pic>
    </p:spTree>
    <p:extLst>
      <p:ext uri="{BB962C8B-B14F-4D97-AF65-F5344CB8AC3E}">
        <p14:creationId xmlns:p14="http://schemas.microsoft.com/office/powerpoint/2010/main" val="38877380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Remember the discussion of horizontal and vertical relationships??</a:t>
            </a:r>
          </a:p>
          <a:p>
            <a:pPr marL="0" indent="0">
              <a:buNone/>
            </a:pPr>
            <a:r>
              <a:rPr lang="en-US" sz="2000" dirty="0"/>
              <a:t>	</a:t>
            </a:r>
            <a:r>
              <a:rPr lang="en-US" sz="2000" dirty="0" smtClean="0"/>
              <a:t>	Vertical – between you and God</a:t>
            </a:r>
          </a:p>
          <a:p>
            <a:pPr marL="0" indent="0">
              <a:buNone/>
            </a:pPr>
            <a:r>
              <a:rPr lang="en-US" sz="2000" dirty="0"/>
              <a:t>		</a:t>
            </a:r>
            <a:r>
              <a:rPr lang="en-US" sz="2000" dirty="0" smtClean="0"/>
              <a:t>Horizontal – between you and others</a:t>
            </a:r>
          </a:p>
          <a:p>
            <a:pPr marL="0" indent="0">
              <a:buNone/>
            </a:pPr>
            <a:endParaRPr lang="en-US" sz="2000" dirty="0"/>
          </a:p>
          <a:p>
            <a:r>
              <a:rPr lang="en-US" sz="2000" dirty="0" smtClean="0"/>
              <a:t>In the diagram on the previous slide, notice that the top and bottom quadrants are relationships in the vertical aspect of our lives. </a:t>
            </a:r>
          </a:p>
          <a:p>
            <a:pPr marL="0" indent="0">
              <a:buNone/>
            </a:pPr>
            <a:r>
              <a:rPr lang="en-US" sz="2000" dirty="0"/>
              <a:t>	</a:t>
            </a:r>
            <a:r>
              <a:rPr lang="en-US" sz="2000" dirty="0" smtClean="0"/>
              <a:t>The left and right quadrants are our relationships in the horizontal perspective</a:t>
            </a:r>
          </a:p>
          <a:p>
            <a:pPr marL="0" indent="0">
              <a:buNone/>
            </a:pPr>
            <a:endParaRPr lang="en-US" dirty="0"/>
          </a:p>
        </p:txBody>
      </p:sp>
    </p:spTree>
    <p:extLst>
      <p:ext uri="{BB962C8B-B14F-4D97-AF65-F5344CB8AC3E}">
        <p14:creationId xmlns:p14="http://schemas.microsoft.com/office/powerpoint/2010/main" val="1874036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5450280" y="2680570"/>
            <a:ext cx="4183062" cy="2417523"/>
          </a:xfrm>
          <a:prstGeom prst="rect">
            <a:avLst/>
          </a:prstGeom>
        </p:spPr>
      </p:pic>
      <p:pic>
        <p:nvPicPr>
          <p:cNvPr id="7" name="Content Placeholder 6"/>
          <p:cNvPicPr>
            <a:picLocks noGrp="1" noChangeAspect="1"/>
          </p:cNvPicPr>
          <p:nvPr>
            <p:ph sz="half" idx="2"/>
          </p:nvPr>
        </p:nvPicPr>
        <p:blipFill>
          <a:blip r:embed="rId3"/>
          <a:stretch>
            <a:fillRect/>
          </a:stretch>
        </p:blipFill>
        <p:spPr>
          <a:xfrm>
            <a:off x="677334" y="2229633"/>
            <a:ext cx="4184650" cy="3081403"/>
          </a:xfrm>
          <a:prstGeom prst="rect">
            <a:avLst/>
          </a:prstGeom>
        </p:spPr>
      </p:pic>
    </p:spTree>
    <p:extLst>
      <p:ext uri="{BB962C8B-B14F-4D97-AF65-F5344CB8AC3E}">
        <p14:creationId xmlns:p14="http://schemas.microsoft.com/office/powerpoint/2010/main" val="930073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334" y="1930400"/>
            <a:ext cx="8955181" cy="4495452"/>
          </a:xfrm>
          <a:prstGeom prst="rect">
            <a:avLst/>
          </a:prstGeom>
        </p:spPr>
      </p:pic>
    </p:spTree>
    <p:extLst>
      <p:ext uri="{BB962C8B-B14F-4D97-AF65-F5344CB8AC3E}">
        <p14:creationId xmlns:p14="http://schemas.microsoft.com/office/powerpoint/2010/main" val="965530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80570" y="2743200"/>
            <a:ext cx="5160723" cy="2830881"/>
          </a:xfrm>
          <a:prstGeom prst="rect">
            <a:avLst/>
          </a:prstGeom>
        </p:spPr>
      </p:pic>
    </p:spTree>
    <p:extLst>
      <p:ext uri="{BB962C8B-B14F-4D97-AF65-F5344CB8AC3E}">
        <p14:creationId xmlns:p14="http://schemas.microsoft.com/office/powerpoint/2010/main" val="16805000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941270" y="1930400"/>
            <a:ext cx="3806094" cy="4111625"/>
          </a:xfrm>
          <a:prstGeom prst="rect">
            <a:avLst/>
          </a:prstGeom>
        </p:spPr>
      </p:pic>
      <p:sp>
        <p:nvSpPr>
          <p:cNvPr id="6" name="Content Placeholder 5"/>
          <p:cNvSpPr>
            <a:spLocks noGrp="1"/>
          </p:cNvSpPr>
          <p:nvPr>
            <p:ph sz="half" idx="2"/>
          </p:nvPr>
        </p:nvSpPr>
        <p:spPr/>
        <p:txBody>
          <a:bodyPr/>
          <a:lstStyle/>
          <a:p>
            <a:r>
              <a:rPr lang="en-US" dirty="0" smtClean="0">
                <a:solidFill>
                  <a:srgbClr val="FFC000"/>
                </a:solidFill>
              </a:rPr>
              <a:t>Are there areas of your life where you are certain that God is in control?</a:t>
            </a:r>
          </a:p>
          <a:p>
            <a:r>
              <a:rPr lang="en-US" dirty="0" smtClean="0">
                <a:solidFill>
                  <a:srgbClr val="FFC000"/>
                </a:solidFill>
              </a:rPr>
              <a:t>What areas do you need to take yourself off the throne of your life and allow God to be in control?</a:t>
            </a:r>
          </a:p>
          <a:p>
            <a:r>
              <a:rPr lang="en-US" dirty="0" smtClean="0">
                <a:solidFill>
                  <a:srgbClr val="FFC000"/>
                </a:solidFill>
              </a:rPr>
              <a:t>If you put Christ at the center of your life, what changes would you need to make?</a:t>
            </a:r>
          </a:p>
          <a:p>
            <a:r>
              <a:rPr lang="en-US" dirty="0" smtClean="0">
                <a:solidFill>
                  <a:srgbClr val="FFC000"/>
                </a:solidFill>
              </a:rPr>
              <a:t>Are you willing to make those changes?  Why?</a:t>
            </a:r>
          </a:p>
          <a:p>
            <a:endParaRPr lang="en-US" dirty="0"/>
          </a:p>
        </p:txBody>
      </p:sp>
    </p:spTree>
    <p:extLst>
      <p:ext uri="{BB962C8B-B14F-4D97-AF65-F5344CB8AC3E}">
        <p14:creationId xmlns:p14="http://schemas.microsoft.com/office/powerpoint/2010/main" val="21592233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3003"/>
          </a:xfrm>
        </p:spPr>
        <p:txBody>
          <a:bodyPr>
            <a:normAutofit/>
          </a:bodyPr>
          <a:lstStyle/>
          <a:p>
            <a:r>
              <a:rPr lang="en-US" sz="3200" dirty="0" smtClean="0"/>
              <a:t>An Undivided Heart</a:t>
            </a:r>
            <a:endParaRPr lang="en-US" sz="3200" dirty="0"/>
          </a:p>
        </p:txBody>
      </p:sp>
      <p:sp>
        <p:nvSpPr>
          <p:cNvPr id="3" name="Content Placeholder 2"/>
          <p:cNvSpPr>
            <a:spLocks noGrp="1"/>
          </p:cNvSpPr>
          <p:nvPr>
            <p:ph idx="1"/>
          </p:nvPr>
        </p:nvSpPr>
        <p:spPr>
          <a:xfrm>
            <a:off x="677334" y="1528175"/>
            <a:ext cx="8596668" cy="4513187"/>
          </a:xfrm>
        </p:spPr>
        <p:txBody>
          <a:bodyPr/>
          <a:lstStyle/>
          <a:p>
            <a:r>
              <a:rPr lang="en-US" dirty="0" smtClean="0"/>
              <a:t>Single-minded pursuit of God</a:t>
            </a:r>
          </a:p>
          <a:p>
            <a:pPr marL="0" indent="0">
              <a:buNone/>
            </a:pPr>
            <a:endParaRPr lang="en-US" dirty="0" smtClean="0"/>
          </a:p>
          <a:p>
            <a:r>
              <a:rPr lang="en-US" dirty="0" smtClean="0"/>
              <a:t>Many times our hearts are very divided.</a:t>
            </a:r>
          </a:p>
          <a:p>
            <a:pPr marL="0" indent="0">
              <a:buNone/>
            </a:pPr>
            <a:r>
              <a:rPr lang="en-US" dirty="0"/>
              <a:t>	</a:t>
            </a:r>
            <a:r>
              <a:rPr lang="en-US" dirty="0" smtClean="0"/>
              <a:t>We can truly be seeking to live a Christ-centered life, but still there are times when divided loyalties tempt us.</a:t>
            </a:r>
          </a:p>
          <a:p>
            <a:pPr marL="0" indent="0">
              <a:buNone/>
            </a:pPr>
            <a:r>
              <a:rPr lang="en-US" dirty="0"/>
              <a:t>	</a:t>
            </a:r>
            <a:r>
              <a:rPr lang="en-US" dirty="0" smtClean="0"/>
              <a:t>If we are not seeking to live a Christ-centered life, there are always times when your heart and mind think about ‘what if I gave him my life.’</a:t>
            </a:r>
          </a:p>
          <a:p>
            <a:r>
              <a:rPr lang="en-US" dirty="0" smtClean="0"/>
              <a:t>Psalm 63:1		Psalm 42:1-2</a:t>
            </a:r>
          </a:p>
          <a:p>
            <a:endParaRPr lang="en-US" dirty="0"/>
          </a:p>
          <a:p>
            <a:r>
              <a:rPr lang="en-US" dirty="0" smtClean="0"/>
              <a:t>Philippians 3:10 – I want to know Christ. . .</a:t>
            </a:r>
          </a:p>
          <a:p>
            <a:endParaRPr lang="en-US" dirty="0" smtClean="0"/>
          </a:p>
          <a:p>
            <a:endParaRPr lang="en-US" dirty="0" smtClean="0"/>
          </a:p>
          <a:p>
            <a:endParaRPr lang="en-US" dirty="0"/>
          </a:p>
        </p:txBody>
      </p:sp>
    </p:spTree>
    <p:extLst>
      <p:ext uri="{BB962C8B-B14F-4D97-AF65-F5344CB8AC3E}">
        <p14:creationId xmlns:p14="http://schemas.microsoft.com/office/powerpoint/2010/main" val="16115877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What does it mean to have an undivided or single-minded heart?</a:t>
            </a:r>
          </a:p>
          <a:p>
            <a:pPr algn="ctr"/>
            <a:endParaRPr lang="en-US" sz="2400" dirty="0">
              <a:solidFill>
                <a:srgbClr val="FFC000"/>
              </a:solidFill>
            </a:endParaRPr>
          </a:p>
          <a:p>
            <a:pPr marL="0" indent="0" algn="ctr">
              <a:buNone/>
            </a:pPr>
            <a:r>
              <a:rPr lang="en-US" sz="2400" dirty="0" smtClean="0">
                <a:solidFill>
                  <a:srgbClr val="FFC000"/>
                </a:solidFill>
              </a:rPr>
              <a:t>In what areas of your life is there a need for rebalancing in order to have a single-minded focus on God?</a:t>
            </a:r>
            <a:endParaRPr lang="en-US" sz="2400" dirty="0">
              <a:solidFill>
                <a:srgbClr val="FFC000"/>
              </a:solidFill>
            </a:endParaRPr>
          </a:p>
        </p:txBody>
      </p:sp>
    </p:spTree>
    <p:extLst>
      <p:ext uri="{BB962C8B-B14F-4D97-AF65-F5344CB8AC3E}">
        <p14:creationId xmlns:p14="http://schemas.microsoft.com/office/powerpoint/2010/main" val="8790640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677333" y="2160589"/>
            <a:ext cx="8955181" cy="4578414"/>
          </a:xfrm>
        </p:spPr>
        <p:txBody>
          <a:bodyPr/>
          <a:lstStyle/>
          <a:p>
            <a:pPr marL="0" indent="0" algn="ctr">
              <a:buNone/>
            </a:pPr>
            <a:r>
              <a:rPr lang="en-US" dirty="0" smtClean="0"/>
              <a:t>Temptations that distract and create loss of focus</a:t>
            </a:r>
          </a:p>
          <a:p>
            <a:r>
              <a:rPr lang="en-US" dirty="0" smtClean="0"/>
              <a:t>Materialism</a:t>
            </a:r>
          </a:p>
          <a:p>
            <a:r>
              <a:rPr lang="en-US" dirty="0" smtClean="0"/>
              <a:t>Thinking we have a better understanding of what is best for us than God does.</a:t>
            </a:r>
          </a:p>
          <a:p>
            <a:r>
              <a:rPr lang="en-US" dirty="0" smtClean="0"/>
              <a:t>Unconvinced that obedience to God in all things is worthwhile.</a:t>
            </a:r>
          </a:p>
          <a:p>
            <a:r>
              <a:rPr lang="en-US" dirty="0" smtClean="0"/>
              <a:t>Spiritual anemia – forget what God has done for us in the past</a:t>
            </a:r>
          </a:p>
          <a:p>
            <a:pPr marL="0" indent="0">
              <a:buNone/>
            </a:pPr>
            <a:r>
              <a:rPr lang="en-US" dirty="0"/>
              <a:t>	</a:t>
            </a:r>
            <a:r>
              <a:rPr lang="en-US" dirty="0" smtClean="0"/>
              <a:t>				(his intervention in our lives and answered prayers)</a:t>
            </a:r>
          </a:p>
          <a:p>
            <a:r>
              <a:rPr lang="en-US" dirty="0" smtClean="0"/>
              <a:t>Desire for recognition from others (more than desire for recognition of God).</a:t>
            </a:r>
          </a:p>
          <a:p>
            <a:pPr marL="0" indent="0">
              <a:buNone/>
            </a:pPr>
            <a:r>
              <a:rPr lang="en-US" dirty="0"/>
              <a:t>	</a:t>
            </a:r>
            <a:r>
              <a:rPr lang="en-US" dirty="0" smtClean="0"/>
              <a:t>	We are more concerned with the opinions of others than with pleasing God.</a:t>
            </a:r>
          </a:p>
          <a:p>
            <a:pPr marL="0" indent="0">
              <a:buNone/>
            </a:pPr>
            <a:r>
              <a:rPr lang="en-US" dirty="0"/>
              <a:t>	</a:t>
            </a:r>
            <a:r>
              <a:rPr lang="en-US" dirty="0" smtClean="0"/>
              <a:t>	John 5:44</a:t>
            </a:r>
          </a:p>
          <a:p>
            <a:pPr marL="0" indent="0">
              <a:buNone/>
            </a:pPr>
            <a:r>
              <a:rPr lang="en-US" dirty="0" smtClean="0"/>
              <a:t>Are there others distractions to add to the list? </a:t>
            </a:r>
            <a:endParaRPr lang="en-US" dirty="0"/>
          </a:p>
        </p:txBody>
      </p:sp>
    </p:spTree>
    <p:extLst>
      <p:ext uri="{BB962C8B-B14F-4D97-AF65-F5344CB8AC3E}">
        <p14:creationId xmlns:p14="http://schemas.microsoft.com/office/powerpoint/2010/main" val="157592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Loving Others Compassionately</a:t>
            </a:r>
            <a:br>
              <a:rPr lang="en-US" dirty="0" smtClean="0"/>
            </a:br>
            <a:r>
              <a:rPr lang="en-US" sz="2800" dirty="0" smtClean="0"/>
              <a:t>Chapter 3</a:t>
            </a:r>
            <a:endParaRPr lang="en-US" sz="2800" dirty="0"/>
          </a:p>
        </p:txBody>
      </p:sp>
      <p:sp>
        <p:nvSpPr>
          <p:cNvPr id="3" name="Content Placeholder 2"/>
          <p:cNvSpPr>
            <a:spLocks noGrp="1"/>
          </p:cNvSpPr>
          <p:nvPr>
            <p:ph idx="1"/>
          </p:nvPr>
        </p:nvSpPr>
        <p:spPr/>
        <p:txBody>
          <a:bodyPr/>
          <a:lstStyle/>
          <a:p>
            <a:r>
              <a:rPr lang="en-US" dirty="0" smtClean="0"/>
              <a:t>We are created for an intimate relationship with God who loves us.</a:t>
            </a:r>
          </a:p>
          <a:p>
            <a:r>
              <a:rPr lang="en-US" dirty="0" smtClean="0"/>
              <a:t>God initiated the relationship through creation and his death of the cross.</a:t>
            </a:r>
          </a:p>
          <a:p>
            <a:r>
              <a:rPr lang="en-US" dirty="0" smtClean="0"/>
              <a:t>We love him because he first loved us.</a:t>
            </a:r>
          </a:p>
          <a:p>
            <a:r>
              <a:rPr lang="en-US" dirty="0" smtClean="0"/>
              <a:t>Loving God completely leads to us loving ourselves correctly, and then to loving others with compassion.</a:t>
            </a:r>
          </a:p>
          <a:p>
            <a:r>
              <a:rPr lang="en-US" dirty="0" smtClean="0"/>
              <a:t>God’s love for us and our love for him liberate us from using people to meet our needs. </a:t>
            </a:r>
            <a:endParaRPr lang="en-US" dirty="0"/>
          </a:p>
        </p:txBody>
      </p:sp>
    </p:spTree>
    <p:extLst>
      <p:ext uri="{BB962C8B-B14F-4D97-AF65-F5344CB8AC3E}">
        <p14:creationId xmlns:p14="http://schemas.microsoft.com/office/powerpoint/2010/main" val="18132780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Which of these temptations or others speak most</a:t>
            </a:r>
          </a:p>
          <a:p>
            <a:pPr marL="0" indent="0" algn="ctr">
              <a:buNone/>
            </a:pPr>
            <a:r>
              <a:rPr lang="en-US" sz="2400" dirty="0" smtClean="0">
                <a:solidFill>
                  <a:srgbClr val="FFC000"/>
                </a:solidFill>
              </a:rPr>
              <a:t> clearly to your life?</a:t>
            </a:r>
          </a:p>
          <a:p>
            <a:pPr marL="0" indent="0" algn="ctr">
              <a:buNone/>
            </a:pPr>
            <a:endParaRPr lang="en-US" sz="2400" dirty="0">
              <a:solidFill>
                <a:srgbClr val="FFC000"/>
              </a:solidFill>
            </a:endParaRPr>
          </a:p>
          <a:p>
            <a:pPr marL="0" indent="0" algn="ctr">
              <a:buNone/>
            </a:pPr>
            <a:r>
              <a:rPr lang="en-US" sz="2400" dirty="0" smtClean="0">
                <a:solidFill>
                  <a:srgbClr val="FFC000"/>
                </a:solidFill>
              </a:rPr>
              <a:t>How can you move forward in the Philippians 3:10 pursuit?</a:t>
            </a:r>
          </a:p>
          <a:p>
            <a:pPr marL="0" indent="0" algn="ctr">
              <a:buNone/>
            </a:pPr>
            <a:endParaRPr lang="en-US" sz="2400" dirty="0" smtClean="0">
              <a:solidFill>
                <a:srgbClr val="FFC000"/>
              </a:solidFill>
            </a:endParaRPr>
          </a:p>
          <a:p>
            <a:pPr marL="0" indent="0">
              <a:buNone/>
            </a:pPr>
            <a:endParaRPr lang="en-US" sz="2400" dirty="0">
              <a:solidFill>
                <a:srgbClr val="FFC000"/>
              </a:solidFill>
            </a:endParaRPr>
          </a:p>
        </p:txBody>
      </p:sp>
    </p:spTree>
    <p:extLst>
      <p:ext uri="{BB962C8B-B14F-4D97-AF65-F5344CB8AC3E}">
        <p14:creationId xmlns:p14="http://schemas.microsoft.com/office/powerpoint/2010/main" val="2183867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How often do you find yourself trying to play by two sets of rules?</a:t>
            </a:r>
          </a:p>
          <a:p>
            <a:pPr marL="0" indent="0" algn="ctr">
              <a:buNone/>
            </a:pPr>
            <a:endParaRPr lang="en-US" sz="2400" dirty="0" smtClean="0">
              <a:solidFill>
                <a:srgbClr val="FFC000"/>
              </a:solidFill>
            </a:endParaRPr>
          </a:p>
          <a:p>
            <a:pPr marL="0" indent="0" algn="ctr">
              <a:buNone/>
            </a:pPr>
            <a:r>
              <a:rPr lang="en-US" sz="2400" dirty="0" smtClean="0">
                <a:solidFill>
                  <a:srgbClr val="FFC000"/>
                </a:solidFill>
              </a:rPr>
              <a:t>What are the different sets of rules you try to live by?</a:t>
            </a:r>
          </a:p>
          <a:p>
            <a:pPr algn="ctr"/>
            <a:endParaRPr lang="en-US" sz="2400" dirty="0">
              <a:solidFill>
                <a:srgbClr val="FFC000"/>
              </a:solidFill>
            </a:endParaRPr>
          </a:p>
        </p:txBody>
      </p:sp>
    </p:spTree>
    <p:extLst>
      <p:ext uri="{BB962C8B-B14F-4D97-AF65-F5344CB8AC3E}">
        <p14:creationId xmlns:p14="http://schemas.microsoft.com/office/powerpoint/2010/main" val="6460316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Relationships, work, society, personal goals are crucial to our spiritual growth and to our witness to people who are watching us. We must learn to integrate our faith into each of the areas (compartments) of our lives.</a:t>
            </a:r>
          </a:p>
          <a:p>
            <a:endParaRPr lang="en-US" dirty="0"/>
          </a:p>
          <a:p>
            <a:r>
              <a:rPr lang="en-US" sz="2000" b="1" dirty="0" smtClean="0"/>
              <a:t>Relationships</a:t>
            </a:r>
          </a:p>
          <a:p>
            <a:pPr marL="0" indent="0">
              <a:buNone/>
            </a:pPr>
            <a:r>
              <a:rPr lang="en-US" dirty="0"/>
              <a:t>	</a:t>
            </a:r>
            <a:r>
              <a:rPr lang="en-US" dirty="0" smtClean="0"/>
              <a:t>Marriage</a:t>
            </a:r>
          </a:p>
          <a:p>
            <a:pPr marL="0" indent="0">
              <a:buNone/>
            </a:pPr>
            <a:r>
              <a:rPr lang="en-US" dirty="0"/>
              <a:t>	</a:t>
            </a:r>
            <a:r>
              <a:rPr lang="en-US" dirty="0" smtClean="0"/>
              <a:t>Parent/Child</a:t>
            </a:r>
          </a:p>
          <a:p>
            <a:pPr marL="0" indent="0">
              <a:buNone/>
            </a:pPr>
            <a:r>
              <a:rPr lang="en-US" dirty="0"/>
              <a:t>	</a:t>
            </a:r>
            <a:r>
              <a:rPr lang="en-US" dirty="0" smtClean="0"/>
              <a:t>Friendships</a:t>
            </a:r>
          </a:p>
          <a:p>
            <a:pPr marL="0" indent="0">
              <a:buNone/>
            </a:pPr>
            <a:r>
              <a:rPr lang="en-US" dirty="0"/>
              <a:t>	</a:t>
            </a:r>
            <a:r>
              <a:rPr lang="en-US" dirty="0" smtClean="0"/>
              <a:t>Self</a:t>
            </a:r>
          </a:p>
          <a:p>
            <a:pPr marL="0" indent="0">
              <a:buNone/>
            </a:pPr>
            <a:r>
              <a:rPr lang="en-US" dirty="0"/>
              <a:t>	</a:t>
            </a:r>
          </a:p>
        </p:txBody>
      </p:sp>
    </p:spTree>
    <p:extLst>
      <p:ext uri="{BB962C8B-B14F-4D97-AF65-F5344CB8AC3E}">
        <p14:creationId xmlns:p14="http://schemas.microsoft.com/office/powerpoint/2010/main" val="7385665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17534"/>
          </a:xfrm>
        </p:spPr>
        <p:txBody>
          <a:bodyPr>
            <a:normAutofit fontScale="90000"/>
          </a:bodyPr>
          <a:lstStyle/>
          <a:p>
            <a:endParaRPr lang="en-US" dirty="0"/>
          </a:p>
        </p:txBody>
      </p:sp>
      <p:sp>
        <p:nvSpPr>
          <p:cNvPr id="3" name="Content Placeholder 2"/>
          <p:cNvSpPr>
            <a:spLocks noGrp="1"/>
          </p:cNvSpPr>
          <p:nvPr>
            <p:ph idx="1"/>
          </p:nvPr>
        </p:nvSpPr>
        <p:spPr>
          <a:xfrm>
            <a:off x="677334" y="1177447"/>
            <a:ext cx="8596668" cy="5511452"/>
          </a:xfrm>
        </p:spPr>
        <p:txBody>
          <a:bodyPr>
            <a:normAutofit/>
          </a:bodyPr>
          <a:lstStyle/>
          <a:p>
            <a:pPr marL="0" indent="0" algn="ctr">
              <a:buNone/>
            </a:pPr>
            <a:r>
              <a:rPr lang="en-US" sz="2000" b="1" dirty="0" smtClean="0"/>
              <a:t>Work</a:t>
            </a:r>
          </a:p>
          <a:p>
            <a:r>
              <a:rPr lang="en-US" dirty="0" smtClean="0"/>
              <a:t>To integrate our faith into our working life, we must begin to look through a new lens that sees work differently than the way society looks at work</a:t>
            </a:r>
          </a:p>
          <a:p>
            <a:r>
              <a:rPr lang="en-US" dirty="0" smtClean="0"/>
              <a:t>We generally think that work is a part of life that allows us to earn money so we can pay bills, have entertainment, provide a place to live, food to eat, and clothes to wear. It is often viewed as a necessary part of life that we would not do if given choices.</a:t>
            </a:r>
          </a:p>
          <a:p>
            <a:r>
              <a:rPr lang="en-US" dirty="0" smtClean="0"/>
              <a:t>However, as believers, we must take scripture seriously and seek to serve God rather than ourselves through our work. </a:t>
            </a:r>
          </a:p>
          <a:p>
            <a:r>
              <a:rPr lang="en-US" dirty="0" smtClean="0"/>
              <a:t>Our work is often at the center of our circle rather than God. </a:t>
            </a:r>
          </a:p>
          <a:p>
            <a:pPr marL="0" indent="0">
              <a:buNone/>
            </a:pPr>
            <a:endParaRPr lang="en-US" dirty="0"/>
          </a:p>
          <a:p>
            <a:endParaRPr lang="en-US" dirty="0" smtClean="0"/>
          </a:p>
          <a:p>
            <a:pPr marL="0" indent="0">
              <a:buNone/>
            </a:pPr>
            <a:r>
              <a:rPr lang="en-US" dirty="0"/>
              <a:t>	</a:t>
            </a:r>
          </a:p>
        </p:txBody>
      </p:sp>
      <p:pic>
        <p:nvPicPr>
          <p:cNvPr id="4" name="Content Placeholder 3"/>
          <p:cNvPicPr>
            <a:picLocks noChangeAspect="1"/>
          </p:cNvPicPr>
          <p:nvPr/>
        </p:nvPicPr>
        <p:blipFill>
          <a:blip r:embed="rId2"/>
          <a:stretch>
            <a:fillRect/>
          </a:stretch>
        </p:blipFill>
        <p:spPr>
          <a:xfrm>
            <a:off x="7979080" y="4083484"/>
            <a:ext cx="2354892" cy="2354893"/>
          </a:xfrm>
          <a:prstGeom prst="rect">
            <a:avLst/>
          </a:prstGeom>
        </p:spPr>
      </p:pic>
    </p:spTree>
    <p:extLst>
      <p:ext uri="{BB962C8B-B14F-4D97-AF65-F5344CB8AC3E}">
        <p14:creationId xmlns:p14="http://schemas.microsoft.com/office/powerpoint/2010/main" val="3665738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5425"/>
          </a:xfrm>
        </p:spPr>
        <p:txBody>
          <a:bodyPr>
            <a:normAutofit fontScale="90000"/>
          </a:bodyPr>
          <a:lstStyle/>
          <a:p>
            <a:endParaRPr lang="en-US" dirty="0"/>
          </a:p>
        </p:txBody>
      </p:sp>
      <p:sp>
        <p:nvSpPr>
          <p:cNvPr id="3" name="Content Placeholder 2"/>
          <p:cNvSpPr>
            <a:spLocks noGrp="1"/>
          </p:cNvSpPr>
          <p:nvPr>
            <p:ph idx="1"/>
          </p:nvPr>
        </p:nvSpPr>
        <p:spPr>
          <a:xfrm>
            <a:off x="677334" y="1803749"/>
            <a:ext cx="8596668" cy="4647156"/>
          </a:xfrm>
        </p:spPr>
        <p:txBody>
          <a:bodyPr>
            <a:normAutofit lnSpcReduction="10000"/>
          </a:bodyPr>
          <a:lstStyle/>
          <a:p>
            <a:pPr marL="0" indent="0" algn="ctr">
              <a:buNone/>
            </a:pPr>
            <a:r>
              <a:rPr lang="en-US" sz="2400" dirty="0">
                <a:solidFill>
                  <a:srgbClr val="FFC000"/>
                </a:solidFill>
              </a:rPr>
              <a:t>Why is it so easy for work to become the center of our lives</a:t>
            </a:r>
            <a:r>
              <a:rPr lang="en-US" sz="2400" dirty="0" smtClean="0">
                <a:solidFill>
                  <a:srgbClr val="FFC000"/>
                </a:solidFill>
              </a:rPr>
              <a:t>?</a:t>
            </a:r>
          </a:p>
          <a:p>
            <a:pPr marL="0" indent="0" algn="ctr">
              <a:buNone/>
            </a:pPr>
            <a:endParaRPr lang="en-US" sz="2400" dirty="0">
              <a:solidFill>
                <a:srgbClr val="FFC000"/>
              </a:solidFill>
            </a:endParaRPr>
          </a:p>
          <a:p>
            <a:pPr marL="0" indent="0" algn="ctr">
              <a:buNone/>
            </a:pPr>
            <a:r>
              <a:rPr lang="en-US" sz="2400" dirty="0" smtClean="0">
                <a:solidFill>
                  <a:srgbClr val="FFC000"/>
                </a:solidFill>
              </a:rPr>
              <a:t>What can you do to guard against making work the center of your life?</a:t>
            </a:r>
          </a:p>
          <a:p>
            <a:pPr marL="0" indent="0" algn="ctr">
              <a:buNone/>
            </a:pPr>
            <a:endParaRPr lang="en-US" sz="2400" dirty="0">
              <a:solidFill>
                <a:srgbClr val="FFC000"/>
              </a:solidFill>
            </a:endParaRPr>
          </a:p>
          <a:p>
            <a:pPr marL="0" indent="0" algn="ctr">
              <a:buNone/>
            </a:pPr>
            <a:r>
              <a:rPr lang="en-US" sz="2400" dirty="0" smtClean="0">
                <a:solidFill>
                  <a:srgbClr val="FFC000"/>
                </a:solidFill>
              </a:rPr>
              <a:t>How can a proper perspective on work help us. . .</a:t>
            </a:r>
          </a:p>
          <a:p>
            <a:pPr marL="0" indent="0" algn="ctr">
              <a:buNone/>
            </a:pPr>
            <a:r>
              <a:rPr lang="en-US" sz="2400" dirty="0" smtClean="0">
                <a:solidFill>
                  <a:srgbClr val="FFC000"/>
                </a:solidFill>
              </a:rPr>
              <a:t>Bring glory to God</a:t>
            </a:r>
          </a:p>
          <a:p>
            <a:pPr marL="0" indent="0" algn="ctr">
              <a:buNone/>
            </a:pPr>
            <a:r>
              <a:rPr lang="en-US" sz="2400" dirty="0" smtClean="0">
                <a:solidFill>
                  <a:srgbClr val="FFC000"/>
                </a:solidFill>
              </a:rPr>
              <a:t>Serve others</a:t>
            </a:r>
          </a:p>
          <a:p>
            <a:pPr marL="0" indent="0" algn="ctr">
              <a:buNone/>
            </a:pPr>
            <a:r>
              <a:rPr lang="en-US" sz="2400" dirty="0" smtClean="0">
                <a:solidFill>
                  <a:srgbClr val="FFC000"/>
                </a:solidFill>
              </a:rPr>
              <a:t>Give generously</a:t>
            </a:r>
          </a:p>
          <a:p>
            <a:pPr marL="0" indent="0" algn="ctr">
              <a:buNone/>
            </a:pPr>
            <a:r>
              <a:rPr lang="en-US" sz="2400" dirty="0" smtClean="0">
                <a:solidFill>
                  <a:srgbClr val="FFC000"/>
                </a:solidFill>
              </a:rPr>
              <a:t>Express gratitude</a:t>
            </a:r>
          </a:p>
          <a:p>
            <a:pPr marL="0" indent="0" algn="ctr">
              <a:buNone/>
            </a:pPr>
            <a:endParaRPr lang="en-US" dirty="0" smtClean="0">
              <a:solidFill>
                <a:srgbClr val="FFC000"/>
              </a:solidFill>
            </a:endParaRPr>
          </a:p>
          <a:p>
            <a:pPr algn="ctr"/>
            <a:endParaRPr lang="en-US" dirty="0">
              <a:solidFill>
                <a:srgbClr val="FFC000"/>
              </a:solidFill>
            </a:endParaRPr>
          </a:p>
          <a:p>
            <a:pPr marL="0" indent="0" algn="ctr">
              <a:buNone/>
            </a:pPr>
            <a:endParaRPr lang="en-US" dirty="0">
              <a:solidFill>
                <a:srgbClr val="FFC000"/>
              </a:solidFill>
            </a:endParaRPr>
          </a:p>
          <a:p>
            <a:pPr algn="ctr"/>
            <a:endParaRPr lang="en-US" dirty="0"/>
          </a:p>
        </p:txBody>
      </p:sp>
    </p:spTree>
    <p:extLst>
      <p:ext uri="{BB962C8B-B14F-4D97-AF65-F5344CB8AC3E}">
        <p14:creationId xmlns:p14="http://schemas.microsoft.com/office/powerpoint/2010/main" val="35070927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9756847" cy="4403049"/>
          </a:xfrm>
        </p:spPr>
        <p:txBody>
          <a:bodyPr>
            <a:normAutofit/>
          </a:bodyPr>
          <a:lstStyle/>
          <a:p>
            <a:pPr marL="0" indent="0" algn="ctr">
              <a:buNone/>
            </a:pPr>
            <a:r>
              <a:rPr lang="en-US" dirty="0" smtClean="0"/>
              <a:t>Developing a Christian work ethic</a:t>
            </a:r>
          </a:p>
          <a:p>
            <a:pPr marL="0" indent="0">
              <a:buNone/>
            </a:pPr>
            <a:r>
              <a:rPr lang="en-US" dirty="0" smtClean="0"/>
              <a:t>I Thessalonians 4:11-12, 5:14	2 Thessalonians 3: 6-9 &amp; 10-15		Colossians 3:17 &amp; 23</a:t>
            </a:r>
          </a:p>
          <a:p>
            <a:pPr marL="0" indent="0">
              <a:buNone/>
            </a:pPr>
            <a:r>
              <a:rPr lang="en-US" dirty="0" smtClean="0"/>
              <a:t>Proverbs 6:6-11, 10:4, 12:11, 13:11, 14:23, 16:3, 18.9, 20:13, 21:5 &amp; 25, 24:30-31, 28:19</a:t>
            </a:r>
          </a:p>
          <a:p>
            <a:pPr marL="0" indent="0">
              <a:buNone/>
            </a:pPr>
            <a:r>
              <a:rPr lang="en-US" dirty="0" smtClean="0"/>
              <a:t>Ecclesiastes 3:22, 9:10</a:t>
            </a:r>
          </a:p>
          <a:p>
            <a:pPr marL="0" indent="0">
              <a:buNone/>
            </a:pPr>
            <a:r>
              <a:rPr lang="en-US" dirty="0" smtClean="0"/>
              <a:t>1 Corinthians 10:31</a:t>
            </a:r>
          </a:p>
          <a:p>
            <a:pPr marL="0" indent="0">
              <a:buNone/>
            </a:pPr>
            <a:r>
              <a:rPr lang="en-US" dirty="0" smtClean="0"/>
              <a:t>Ephesians 4:28</a:t>
            </a:r>
          </a:p>
          <a:p>
            <a:pPr marL="0" indent="0">
              <a:buNone/>
            </a:pPr>
            <a:r>
              <a:rPr lang="en-US" dirty="0" smtClean="0"/>
              <a:t>Ps 127:2, 128:2</a:t>
            </a:r>
          </a:p>
          <a:p>
            <a:pPr marL="0" indent="0">
              <a:buNone/>
            </a:pPr>
            <a:r>
              <a:rPr lang="en-US" dirty="0" smtClean="0"/>
              <a:t>Luke 6:31</a:t>
            </a:r>
          </a:p>
          <a:p>
            <a:pPr marL="0" indent="0">
              <a:buNone/>
            </a:pPr>
            <a:r>
              <a:rPr lang="en-US" dirty="0" smtClean="0"/>
              <a:t>Galatians 6:7-9</a:t>
            </a:r>
          </a:p>
          <a:p>
            <a:pPr marL="0" indent="0">
              <a:buNone/>
            </a:pPr>
            <a:r>
              <a:rPr lang="en-US" dirty="0" smtClean="0"/>
              <a:t>I Timothy 6:6-10</a:t>
            </a:r>
          </a:p>
          <a:p>
            <a:pPr marL="0" indent="0">
              <a:buNone/>
            </a:pPr>
            <a:r>
              <a:rPr lang="en-US" dirty="0" smtClean="0"/>
              <a:t>Romans 12:11</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498027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3211"/>
          </a:xfrm>
        </p:spPr>
        <p:txBody>
          <a:bodyPr>
            <a:normAutofit/>
          </a:bodyPr>
          <a:lstStyle/>
          <a:p>
            <a:r>
              <a:rPr lang="en-US" sz="2800" dirty="0" smtClean="0"/>
              <a:t>Work vs Rest</a:t>
            </a:r>
            <a:endParaRPr lang="en-US" sz="2800" dirty="0"/>
          </a:p>
        </p:txBody>
      </p:sp>
      <p:sp>
        <p:nvSpPr>
          <p:cNvPr id="3" name="Content Placeholder 2"/>
          <p:cNvSpPr>
            <a:spLocks noGrp="1"/>
          </p:cNvSpPr>
          <p:nvPr>
            <p:ph idx="1"/>
          </p:nvPr>
        </p:nvSpPr>
        <p:spPr>
          <a:xfrm>
            <a:off x="677334" y="1628385"/>
            <a:ext cx="8596668" cy="4412978"/>
          </a:xfrm>
        </p:spPr>
        <p:txBody>
          <a:bodyPr/>
          <a:lstStyle/>
          <a:p>
            <a:r>
              <a:rPr lang="en-US" dirty="0" smtClean="0"/>
              <a:t>God created us to have a place for both work and rest in our lives. Keeping a healthy balance between the two is crucial. When we overwork and ignore the principles of rest, our life soon becomes out of balance, and every area of our life is effected – relationships, mental and physical health, spiritual health. </a:t>
            </a:r>
          </a:p>
          <a:p>
            <a:endParaRPr lang="en-US" dirty="0"/>
          </a:p>
          <a:p>
            <a:pPr marL="0" indent="0" algn="ctr">
              <a:buNone/>
            </a:pPr>
            <a:r>
              <a:rPr lang="en-US" sz="2400" dirty="0" smtClean="0">
                <a:solidFill>
                  <a:srgbClr val="FFC000"/>
                </a:solidFill>
              </a:rPr>
              <a:t>Why do people so often place more emphasis on work </a:t>
            </a:r>
          </a:p>
          <a:p>
            <a:pPr marL="0" indent="0" algn="ctr">
              <a:buNone/>
            </a:pPr>
            <a:r>
              <a:rPr lang="en-US" sz="2400" dirty="0" smtClean="0">
                <a:solidFill>
                  <a:srgbClr val="FFC000"/>
                </a:solidFill>
              </a:rPr>
              <a:t>than on other areas of their lives? </a:t>
            </a:r>
            <a:endParaRPr lang="en-US" sz="2400" dirty="0">
              <a:solidFill>
                <a:srgbClr val="FFC000"/>
              </a:solidFill>
            </a:endParaRPr>
          </a:p>
        </p:txBody>
      </p:sp>
    </p:spTree>
    <p:extLst>
      <p:ext uri="{BB962C8B-B14F-4D97-AF65-F5344CB8AC3E}">
        <p14:creationId xmlns:p14="http://schemas.microsoft.com/office/powerpoint/2010/main" val="40997624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reasons for overworking. . . </a:t>
            </a:r>
          </a:p>
          <a:p>
            <a:pPr marL="0" indent="0">
              <a:buNone/>
            </a:pPr>
            <a:r>
              <a:rPr lang="en-US" dirty="0"/>
              <a:t>	</a:t>
            </a:r>
            <a:r>
              <a:rPr lang="en-US" dirty="0" smtClean="0"/>
              <a:t>Greed</a:t>
            </a:r>
          </a:p>
          <a:p>
            <a:pPr marL="0" indent="0">
              <a:buNone/>
            </a:pPr>
            <a:r>
              <a:rPr lang="en-US" dirty="0"/>
              <a:t>	</a:t>
            </a:r>
            <a:r>
              <a:rPr lang="en-US" dirty="0" smtClean="0"/>
              <a:t>Lack of trust in God’s provision</a:t>
            </a:r>
          </a:p>
          <a:p>
            <a:pPr marL="0" indent="0">
              <a:buNone/>
            </a:pPr>
            <a:r>
              <a:rPr lang="en-US" dirty="0"/>
              <a:t>	M</a:t>
            </a:r>
            <a:r>
              <a:rPr lang="en-US" dirty="0" smtClean="0"/>
              <a:t>ismanagement of time</a:t>
            </a:r>
          </a:p>
          <a:p>
            <a:pPr marL="0" indent="0">
              <a:buNone/>
            </a:pPr>
            <a:r>
              <a:rPr lang="en-US" dirty="0"/>
              <a:t>	</a:t>
            </a:r>
            <a:r>
              <a:rPr lang="en-US" dirty="0" smtClean="0"/>
              <a:t>Failure to prioritize events and relationships in our lives</a:t>
            </a:r>
          </a:p>
          <a:p>
            <a:pPr marL="0" indent="0">
              <a:buNone/>
            </a:pPr>
            <a:r>
              <a:rPr lang="en-US" dirty="0"/>
              <a:t>	</a:t>
            </a:r>
            <a:r>
              <a:rPr lang="en-US" dirty="0" smtClean="0"/>
              <a:t>Arrogance/Pride</a:t>
            </a:r>
          </a:p>
          <a:p>
            <a:pPr marL="0" indent="0">
              <a:buNone/>
            </a:pPr>
            <a:r>
              <a:rPr lang="en-US" dirty="0"/>
              <a:t>	</a:t>
            </a:r>
          </a:p>
        </p:txBody>
      </p:sp>
    </p:spTree>
    <p:extLst>
      <p:ext uri="{BB962C8B-B14F-4D97-AF65-F5344CB8AC3E}">
        <p14:creationId xmlns:p14="http://schemas.microsoft.com/office/powerpoint/2010/main" val="3921922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0893"/>
          </a:xfrm>
        </p:spPr>
        <p:txBody>
          <a:bodyPr/>
          <a:lstStyle/>
          <a:p>
            <a:r>
              <a:rPr lang="en-US" dirty="0" smtClean="0"/>
              <a:t>Philippians 2:14-16</a:t>
            </a:r>
            <a:endParaRPr lang="en-US" dirty="0"/>
          </a:p>
        </p:txBody>
      </p:sp>
      <p:sp>
        <p:nvSpPr>
          <p:cNvPr id="3" name="Content Placeholder 2"/>
          <p:cNvSpPr>
            <a:spLocks noGrp="1"/>
          </p:cNvSpPr>
          <p:nvPr>
            <p:ph idx="1"/>
          </p:nvPr>
        </p:nvSpPr>
        <p:spPr/>
        <p:txBody>
          <a:bodyPr/>
          <a:lstStyle/>
          <a:p>
            <a:endParaRPr lang="en-US" b="1" baseline="30000" dirty="0" smtClean="0"/>
          </a:p>
          <a:p>
            <a:pPr algn="ctr"/>
            <a:r>
              <a:rPr lang="en-US" sz="2400" b="1" baseline="30000" dirty="0" smtClean="0"/>
              <a:t>4</a:t>
            </a:r>
            <a:r>
              <a:rPr lang="en-US" sz="2400" b="1" baseline="30000" dirty="0"/>
              <a:t> </a:t>
            </a:r>
            <a:r>
              <a:rPr lang="en-US" sz="2400" dirty="0"/>
              <a:t>Do everything without grumbling or arguing, </a:t>
            </a:r>
            <a:r>
              <a:rPr lang="en-US" sz="2400" b="1" baseline="30000" dirty="0"/>
              <a:t>15 </a:t>
            </a:r>
            <a:r>
              <a:rPr lang="en-US" sz="2400" dirty="0"/>
              <a:t>so that you may become blameless and pure, “children of God without fault in a warped and crooked generation.”</a:t>
            </a:r>
            <a:r>
              <a:rPr lang="en-US" sz="2400" baseline="30000" dirty="0"/>
              <a:t>[</a:t>
            </a:r>
            <a:r>
              <a:rPr lang="en-US" sz="2400" baseline="30000" dirty="0">
                <a:hlinkClick r:id="rId2" tooltip="See footnote a"/>
              </a:rPr>
              <a:t>a</a:t>
            </a:r>
            <a:r>
              <a:rPr lang="en-US" sz="2400" baseline="30000" dirty="0"/>
              <a:t>]</a:t>
            </a:r>
            <a:r>
              <a:rPr lang="en-US" sz="2400" dirty="0"/>
              <a:t> Then you will shine among them like stars in the sky </a:t>
            </a:r>
            <a:r>
              <a:rPr lang="en-US" sz="2400" b="1" baseline="30000" dirty="0"/>
              <a:t>16 </a:t>
            </a:r>
            <a:r>
              <a:rPr lang="en-US" sz="2400" dirty="0"/>
              <a:t>as you hold firmly to the word of life. And then I will be able to boast on the day of Christ that I did not run or labor in vain.</a:t>
            </a:r>
          </a:p>
        </p:txBody>
      </p:sp>
    </p:spTree>
    <p:extLst>
      <p:ext uri="{BB962C8B-B14F-4D97-AF65-F5344CB8AC3E}">
        <p14:creationId xmlns:p14="http://schemas.microsoft.com/office/powerpoint/2010/main" val="117246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2899"/>
          </a:xfrm>
        </p:spPr>
        <p:txBody>
          <a:bodyPr>
            <a:normAutofit/>
          </a:bodyPr>
          <a:lstStyle/>
          <a:p>
            <a:r>
              <a:rPr lang="en-US" sz="2400" dirty="0" smtClean="0"/>
              <a:t>School and Sport</a:t>
            </a:r>
            <a:endParaRPr lang="en-US" sz="2400" dirty="0"/>
          </a:p>
        </p:txBody>
      </p:sp>
      <p:sp>
        <p:nvSpPr>
          <p:cNvPr id="3" name="Content Placeholder 2"/>
          <p:cNvSpPr>
            <a:spLocks noGrp="1"/>
          </p:cNvSpPr>
          <p:nvPr>
            <p:ph idx="1"/>
          </p:nvPr>
        </p:nvSpPr>
        <p:spPr>
          <a:xfrm>
            <a:off x="677334" y="1628385"/>
            <a:ext cx="8596668" cy="4412978"/>
          </a:xfrm>
        </p:spPr>
        <p:txBody>
          <a:bodyPr>
            <a:normAutofit lnSpcReduction="10000"/>
          </a:bodyPr>
          <a:lstStyle/>
          <a:p>
            <a:pPr marL="0" indent="0">
              <a:buNone/>
            </a:pPr>
            <a:r>
              <a:rPr lang="en-US" sz="2000" dirty="0" smtClean="0"/>
              <a:t>Another area of concern for our lives is our studies and sports.</a:t>
            </a:r>
          </a:p>
          <a:p>
            <a:pPr marL="0" indent="0">
              <a:buNone/>
            </a:pPr>
            <a:endParaRPr lang="en-US" sz="2000" dirty="0"/>
          </a:p>
          <a:p>
            <a:r>
              <a:rPr lang="en-US" sz="2000" dirty="0" smtClean="0"/>
              <a:t>Studies are important to our future but need our focus and priority now – even though the results of what we do now may be in the long term (graduation and after) rather than today and tomorrow. </a:t>
            </a:r>
          </a:p>
          <a:p>
            <a:r>
              <a:rPr lang="en-US" sz="2000" dirty="0" smtClean="0"/>
              <a:t>Sport and good health is important to God. Scripture often uses sport as an illustration of the Christian life.</a:t>
            </a:r>
          </a:p>
          <a:p>
            <a:pPr marL="0" indent="0">
              <a:buNone/>
            </a:pPr>
            <a:r>
              <a:rPr lang="en-US" sz="2000" dirty="0"/>
              <a:t>	</a:t>
            </a:r>
            <a:r>
              <a:rPr lang="en-US" sz="2000" dirty="0" smtClean="0"/>
              <a:t>1 Corinthians 9:24-27		Hebrews 12:1, 11		Isaiah 40:29-31</a:t>
            </a:r>
          </a:p>
          <a:p>
            <a:pPr marL="0" indent="0">
              <a:buNone/>
            </a:pPr>
            <a:r>
              <a:rPr lang="en-US" sz="2000" dirty="0"/>
              <a:t>	</a:t>
            </a:r>
            <a:r>
              <a:rPr lang="en-US" sz="2000" dirty="0" smtClean="0"/>
              <a:t>Psalm 18:29				2 Timothy 2:5, 4:7		Deuteronomy 31:6</a:t>
            </a:r>
          </a:p>
          <a:p>
            <a:pPr marL="0" indent="0">
              <a:buNone/>
            </a:pPr>
            <a:r>
              <a:rPr lang="en-US" sz="2000" dirty="0"/>
              <a:t>	</a:t>
            </a:r>
            <a:r>
              <a:rPr lang="en-US" sz="2000" dirty="0" smtClean="0"/>
              <a:t>Colossians 3:23-24			Philippians 2:3-4		1 Timothy 4:8</a:t>
            </a:r>
          </a:p>
          <a:p>
            <a:endParaRPr lang="en-US" sz="2000" dirty="0" smtClean="0"/>
          </a:p>
          <a:p>
            <a:pPr marL="0" indent="0" algn="ctr">
              <a:buNone/>
            </a:pPr>
            <a:r>
              <a:rPr lang="en-US" dirty="0" smtClean="0"/>
              <a:t> </a:t>
            </a:r>
            <a:endParaRPr lang="en-US" dirty="0"/>
          </a:p>
        </p:txBody>
      </p:sp>
    </p:spTree>
    <p:extLst>
      <p:ext uri="{BB962C8B-B14F-4D97-AF65-F5344CB8AC3E}">
        <p14:creationId xmlns:p14="http://schemas.microsoft.com/office/powerpoint/2010/main" val="53795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45470" y="2113809"/>
            <a:ext cx="2956514" cy="3521828"/>
          </a:xfrm>
          <a:prstGeom prst="rect">
            <a:avLst/>
          </a:prstGeom>
        </p:spPr>
      </p:pic>
      <p:pic>
        <p:nvPicPr>
          <p:cNvPr id="5" name="Picture 4"/>
          <p:cNvPicPr>
            <a:picLocks noChangeAspect="1"/>
          </p:cNvPicPr>
          <p:nvPr/>
        </p:nvPicPr>
        <p:blipFill>
          <a:blip r:embed="rId3"/>
          <a:stretch>
            <a:fillRect/>
          </a:stretch>
        </p:blipFill>
        <p:spPr>
          <a:xfrm>
            <a:off x="6175168" y="1567543"/>
            <a:ext cx="3098833" cy="4797631"/>
          </a:xfrm>
          <a:prstGeom prst="rect">
            <a:avLst/>
          </a:prstGeom>
        </p:spPr>
      </p:pic>
    </p:spTree>
    <p:extLst>
      <p:ext uri="{BB962C8B-B14F-4D97-AF65-F5344CB8AC3E}">
        <p14:creationId xmlns:p14="http://schemas.microsoft.com/office/powerpoint/2010/main" val="8040100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2795"/>
          </a:xfrm>
        </p:spPr>
        <p:txBody>
          <a:bodyPr>
            <a:normAutofit fontScale="90000"/>
          </a:bodyPr>
          <a:lstStyle/>
          <a:p>
            <a:endParaRPr lang="en-US" dirty="0"/>
          </a:p>
        </p:txBody>
      </p:sp>
      <p:sp>
        <p:nvSpPr>
          <p:cNvPr id="3" name="Content Placeholder 2"/>
          <p:cNvSpPr>
            <a:spLocks noGrp="1"/>
          </p:cNvSpPr>
          <p:nvPr>
            <p:ph idx="1"/>
          </p:nvPr>
        </p:nvSpPr>
        <p:spPr>
          <a:xfrm>
            <a:off x="677334" y="1903957"/>
            <a:ext cx="8596668" cy="4137406"/>
          </a:xfrm>
        </p:spPr>
        <p:txBody>
          <a:bodyPr>
            <a:normAutofit/>
          </a:bodyPr>
          <a:lstStyle/>
          <a:p>
            <a:pPr marL="0" indent="0" algn="ctr">
              <a:buNone/>
            </a:pPr>
            <a:r>
              <a:rPr lang="en-US" sz="2400" dirty="0">
                <a:solidFill>
                  <a:srgbClr val="FFC000"/>
                </a:solidFill>
              </a:rPr>
              <a:t>Why do many students not prioritize their studies </a:t>
            </a:r>
          </a:p>
          <a:p>
            <a:pPr marL="0" indent="0" algn="ctr">
              <a:buNone/>
            </a:pPr>
            <a:r>
              <a:rPr lang="en-US" sz="2400" dirty="0">
                <a:solidFill>
                  <a:srgbClr val="FFC000"/>
                </a:solidFill>
              </a:rPr>
              <a:t>(class attendance and assignments)?</a:t>
            </a:r>
          </a:p>
          <a:p>
            <a:pPr marL="0" indent="0" algn="ctr">
              <a:buNone/>
            </a:pPr>
            <a:endParaRPr lang="en-US" sz="2400" dirty="0" smtClean="0">
              <a:solidFill>
                <a:srgbClr val="FFC000"/>
              </a:solidFill>
            </a:endParaRPr>
          </a:p>
          <a:p>
            <a:pPr marL="0" indent="0" algn="ctr">
              <a:buNone/>
            </a:pPr>
            <a:r>
              <a:rPr lang="en-US" sz="2400" dirty="0" smtClean="0">
                <a:solidFill>
                  <a:srgbClr val="FFC000"/>
                </a:solidFill>
              </a:rPr>
              <a:t>What distractions do students allow to interfere with their studies?</a:t>
            </a:r>
          </a:p>
          <a:p>
            <a:pPr marL="0" indent="0" algn="ctr">
              <a:buNone/>
            </a:pPr>
            <a:endParaRPr lang="en-US" sz="2400" dirty="0">
              <a:solidFill>
                <a:srgbClr val="FFC000"/>
              </a:solidFill>
            </a:endParaRPr>
          </a:p>
          <a:p>
            <a:pPr marL="0" indent="0" algn="ctr">
              <a:buNone/>
            </a:pPr>
            <a:r>
              <a:rPr lang="en-US" sz="2400" dirty="0" smtClean="0">
                <a:solidFill>
                  <a:srgbClr val="FFC000"/>
                </a:solidFill>
              </a:rPr>
              <a:t>What distractions keep you from prioritizing your studies on your daily agenda? </a:t>
            </a:r>
            <a:endParaRPr lang="en-US" sz="2400" dirty="0">
              <a:solidFill>
                <a:srgbClr val="FFC000"/>
              </a:solidFill>
            </a:endParaRPr>
          </a:p>
        </p:txBody>
      </p:sp>
    </p:spTree>
    <p:extLst>
      <p:ext uri="{BB962C8B-B14F-4D97-AF65-F5344CB8AC3E}">
        <p14:creationId xmlns:p14="http://schemas.microsoft.com/office/powerpoint/2010/main" val="2747543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strategies can students use in prioritizing their studies?</a:t>
            </a:r>
          </a:p>
          <a:p>
            <a:pPr marL="0" indent="0">
              <a:buNone/>
            </a:pPr>
            <a:r>
              <a:rPr lang="en-US" dirty="0"/>
              <a:t>	</a:t>
            </a:r>
            <a:r>
              <a:rPr lang="en-US" dirty="0" smtClean="0"/>
              <a:t>	rethink and realign daily agenda</a:t>
            </a:r>
          </a:p>
          <a:p>
            <a:pPr marL="0" indent="0">
              <a:buNone/>
            </a:pPr>
            <a:r>
              <a:rPr lang="en-US" dirty="0"/>
              <a:t>	</a:t>
            </a:r>
            <a:r>
              <a:rPr lang="en-US" dirty="0" smtClean="0"/>
              <a:t>	keep a daily and monthly calendar</a:t>
            </a:r>
          </a:p>
          <a:p>
            <a:pPr marL="0" indent="0">
              <a:buNone/>
            </a:pPr>
            <a:r>
              <a:rPr lang="en-US" dirty="0"/>
              <a:t>	</a:t>
            </a:r>
            <a:r>
              <a:rPr lang="en-US" dirty="0" smtClean="0"/>
              <a:t>	be faithful to your schedule</a:t>
            </a:r>
          </a:p>
          <a:p>
            <a:pPr marL="0" indent="0">
              <a:buNone/>
            </a:pPr>
            <a:r>
              <a:rPr lang="en-US" dirty="0"/>
              <a:t>	</a:t>
            </a:r>
            <a:r>
              <a:rPr lang="en-US" dirty="0" smtClean="0"/>
              <a:t>	learn to say no to impromptu activities</a:t>
            </a:r>
          </a:p>
          <a:p>
            <a:pPr marL="0" indent="0">
              <a:buNone/>
            </a:pPr>
            <a:r>
              <a:rPr lang="en-US" dirty="0"/>
              <a:t>	</a:t>
            </a:r>
            <a:r>
              <a:rPr lang="en-US" dirty="0" smtClean="0"/>
              <a:t>	remind yourself why you studying and why it is important</a:t>
            </a:r>
          </a:p>
          <a:p>
            <a:pPr marL="0" indent="0">
              <a:buNone/>
            </a:pPr>
            <a:endParaRPr lang="en-US" dirty="0"/>
          </a:p>
          <a:p>
            <a:pPr marL="0" indent="0" algn="ctr">
              <a:buNone/>
            </a:pPr>
            <a:r>
              <a:rPr lang="en-US" sz="2400" dirty="0" smtClean="0"/>
              <a:t>What other strategies would you add to the list?</a:t>
            </a:r>
            <a:endParaRPr lang="en-US" sz="2400" dirty="0"/>
          </a:p>
        </p:txBody>
      </p:sp>
    </p:spTree>
    <p:extLst>
      <p:ext uri="{BB962C8B-B14F-4D97-AF65-F5344CB8AC3E}">
        <p14:creationId xmlns:p14="http://schemas.microsoft.com/office/powerpoint/2010/main" val="29047141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746" y="1458737"/>
            <a:ext cx="5767571" cy="838932"/>
          </a:xfrm>
        </p:spPr>
        <p:txBody>
          <a:bodyPr/>
          <a:lstStyle/>
          <a:p>
            <a:endParaRPr lang="en-US" dirty="0"/>
          </a:p>
        </p:txBody>
      </p:sp>
      <p:sp>
        <p:nvSpPr>
          <p:cNvPr id="3" name="Content Placeholder 2"/>
          <p:cNvSpPr>
            <a:spLocks noGrp="1"/>
          </p:cNvSpPr>
          <p:nvPr>
            <p:ph idx="1"/>
          </p:nvPr>
        </p:nvSpPr>
        <p:spPr>
          <a:xfrm>
            <a:off x="677333" y="2160589"/>
            <a:ext cx="9982315" cy="4465679"/>
          </a:xfrm>
        </p:spPr>
        <p:txBody>
          <a:bodyPr/>
          <a:lstStyle/>
          <a:p>
            <a:r>
              <a:rPr lang="en-US" dirty="0"/>
              <a:t>Sport</a:t>
            </a:r>
          </a:p>
          <a:p>
            <a:pPr marL="0" indent="0">
              <a:buNone/>
            </a:pPr>
            <a:r>
              <a:rPr lang="en-US" dirty="0"/>
              <a:t>		Sports are an important part of our college years.  </a:t>
            </a:r>
          </a:p>
          <a:p>
            <a:pPr marL="0" indent="0">
              <a:buNone/>
            </a:pPr>
            <a:r>
              <a:rPr lang="en-US" dirty="0"/>
              <a:t>		Do not think of them separately apart form your studies.</a:t>
            </a:r>
          </a:p>
          <a:p>
            <a:pPr marL="0" indent="0">
              <a:buNone/>
            </a:pPr>
            <a:r>
              <a:rPr lang="en-US" dirty="0"/>
              <a:t>		Both studies and sports are a part of your life in these </a:t>
            </a:r>
            <a:r>
              <a:rPr lang="en-US" dirty="0" smtClean="0"/>
              <a:t>years – keep a balance</a:t>
            </a:r>
            <a:endParaRPr lang="en-US" dirty="0"/>
          </a:p>
          <a:p>
            <a:pPr marL="0" indent="0">
              <a:buNone/>
            </a:pPr>
            <a:r>
              <a:rPr lang="en-US" dirty="0"/>
              <a:t>		As you make your daily, weekly, and monthly schedules, sports (practice </a:t>
            </a:r>
            <a:r>
              <a:rPr lang="en-US" dirty="0" smtClean="0"/>
              <a:t>time </a:t>
            </a:r>
            <a:r>
              <a:rPr lang="en-US" dirty="0"/>
              <a:t>and </a:t>
            </a:r>
            <a:r>
              <a:rPr lang="en-US" dirty="0" smtClean="0"/>
              <a:t>						games</a:t>
            </a:r>
            <a:r>
              <a:rPr lang="en-US" dirty="0"/>
              <a:t>) should be part of your agenda.</a:t>
            </a:r>
          </a:p>
          <a:p>
            <a:r>
              <a:rPr lang="en-US" dirty="0"/>
              <a:t>The same strategies used to prioritize your studies should be used for your sport </a:t>
            </a:r>
            <a:r>
              <a:rPr lang="en-US" dirty="0" smtClean="0"/>
              <a:t>involvement also</a:t>
            </a:r>
            <a:r>
              <a:rPr lang="en-US" dirty="0"/>
              <a:t>. </a:t>
            </a:r>
          </a:p>
          <a:p>
            <a:r>
              <a:rPr lang="en-US" dirty="0"/>
              <a:t>Maintain a balance between study time and sports. Without a balance and proper prioritizing, failure in one area or the other will surely happen. </a:t>
            </a:r>
          </a:p>
          <a:p>
            <a:endParaRPr lang="en-US" dirty="0"/>
          </a:p>
          <a:p>
            <a:endParaRPr lang="en-US" dirty="0"/>
          </a:p>
        </p:txBody>
      </p:sp>
      <p:pic>
        <p:nvPicPr>
          <p:cNvPr id="2050" name="Picture 2" descr="Realistic Sport Balls by macrovector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236" y="381893"/>
            <a:ext cx="3770334" cy="177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928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The first step in reordering your life, prioritizing, and setting agendas is to see the need for this to happen. Without determination to change and improve your daily schedule, nothing will change. </a:t>
            </a:r>
          </a:p>
          <a:p>
            <a:r>
              <a:rPr lang="en-US" sz="2400" dirty="0" smtClean="0">
                <a:solidFill>
                  <a:schemeClr val="accent4"/>
                </a:solidFill>
              </a:rPr>
              <a:t>You must want change bad enough to make it happen. </a:t>
            </a:r>
          </a:p>
          <a:p>
            <a:r>
              <a:rPr lang="en-US" sz="2400" dirty="0" smtClean="0"/>
              <a:t>Remember: </a:t>
            </a:r>
            <a:r>
              <a:rPr lang="en-US" sz="2400" dirty="0" smtClean="0">
                <a:solidFill>
                  <a:schemeClr val="accent4"/>
                </a:solidFill>
              </a:rPr>
              <a:t>change starts with you</a:t>
            </a:r>
            <a:r>
              <a:rPr lang="en-US" sz="2400" dirty="0" smtClean="0"/>
              <a:t>, not with your friends, teachers, coaches, etc. </a:t>
            </a:r>
            <a:endParaRPr lang="en-US" sz="2400" dirty="0"/>
          </a:p>
        </p:txBody>
      </p:sp>
    </p:spTree>
    <p:extLst>
      <p:ext uri="{BB962C8B-B14F-4D97-AF65-F5344CB8AC3E}">
        <p14:creationId xmlns:p14="http://schemas.microsoft.com/office/powerpoint/2010/main" val="19941651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79748"/>
          </a:xfrm>
        </p:spPr>
        <p:txBody>
          <a:bodyPr>
            <a:normAutofit fontScale="90000"/>
          </a:bodyPr>
          <a:lstStyle/>
          <a:p>
            <a:endParaRPr lang="en-US" dirty="0"/>
          </a:p>
        </p:txBody>
      </p:sp>
      <p:sp>
        <p:nvSpPr>
          <p:cNvPr id="3" name="Content Placeholder 2"/>
          <p:cNvSpPr>
            <a:spLocks noGrp="1"/>
          </p:cNvSpPr>
          <p:nvPr>
            <p:ph idx="1"/>
          </p:nvPr>
        </p:nvSpPr>
        <p:spPr>
          <a:xfrm>
            <a:off x="677334" y="1327759"/>
            <a:ext cx="8596668" cy="4713603"/>
          </a:xfrm>
        </p:spPr>
        <p:txBody>
          <a:bodyPr>
            <a:normAutofit/>
          </a:bodyPr>
          <a:lstStyle/>
          <a:p>
            <a:r>
              <a:rPr lang="en-US" dirty="0" smtClean="0"/>
              <a:t>Reflect honestly on your life and how well you do or do not organize and prioritize your life. </a:t>
            </a:r>
          </a:p>
          <a:p>
            <a:pPr marL="0" indent="0">
              <a:buNone/>
            </a:pPr>
            <a:r>
              <a:rPr lang="en-US" sz="2400" dirty="0" smtClean="0">
                <a:solidFill>
                  <a:srgbClr val="FFC000"/>
                </a:solidFill>
              </a:rPr>
              <a:t>1. Make a list of the things that occupy most of your days – </a:t>
            </a:r>
          </a:p>
          <a:p>
            <a:pPr marL="0" indent="0">
              <a:buNone/>
            </a:pPr>
            <a:r>
              <a:rPr lang="en-US" sz="2400" dirty="0" smtClean="0">
                <a:solidFill>
                  <a:srgbClr val="FFC000"/>
                </a:solidFill>
              </a:rPr>
              <a:t>			like classes, work, study times, practice time, etc.</a:t>
            </a:r>
          </a:p>
          <a:p>
            <a:pPr marL="0" indent="0">
              <a:buNone/>
            </a:pPr>
            <a:r>
              <a:rPr lang="en-US" sz="2400" dirty="0" smtClean="0">
                <a:solidFill>
                  <a:srgbClr val="FFC000"/>
                </a:solidFill>
              </a:rPr>
              <a:t>2.  How well do you balance these activities each day?</a:t>
            </a:r>
          </a:p>
          <a:p>
            <a:pPr marL="0" indent="0">
              <a:buNone/>
            </a:pPr>
            <a:r>
              <a:rPr lang="en-US" sz="2400" dirty="0" smtClean="0">
                <a:solidFill>
                  <a:srgbClr val="FFC000"/>
                </a:solidFill>
              </a:rPr>
              <a:t>3.  Which items get more or less attention than others?</a:t>
            </a:r>
          </a:p>
          <a:p>
            <a:pPr marL="0" indent="0">
              <a:buNone/>
            </a:pPr>
            <a:r>
              <a:rPr lang="en-US" sz="2400" dirty="0" smtClean="0">
                <a:solidFill>
                  <a:srgbClr val="FFC000"/>
                </a:solidFill>
              </a:rPr>
              <a:t>4.  What can you do in the remainder of the semester to 			create a better balance for the activities in your life? 		(be specific)</a:t>
            </a:r>
          </a:p>
          <a:p>
            <a:pPr marL="0" indent="0" algn="ctr">
              <a:buNone/>
            </a:pPr>
            <a:endParaRPr lang="en-US" dirty="0" smtClean="0">
              <a:solidFill>
                <a:srgbClr val="FFC000"/>
              </a:solidFill>
            </a:endParaRPr>
          </a:p>
          <a:p>
            <a:pPr marL="0" indent="0" algn="ctr">
              <a:buNone/>
            </a:pPr>
            <a:endParaRPr lang="en-US" dirty="0"/>
          </a:p>
        </p:txBody>
      </p:sp>
    </p:spTree>
    <p:extLst>
      <p:ext uri="{BB962C8B-B14F-4D97-AF65-F5344CB8AC3E}">
        <p14:creationId xmlns:p14="http://schemas.microsoft.com/office/powerpoint/2010/main" val="28329777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0685"/>
          </a:xfrm>
        </p:spPr>
        <p:txBody>
          <a:bodyPr/>
          <a:lstStyle/>
          <a:p>
            <a:r>
              <a:rPr lang="en-US" dirty="0" smtClean="0"/>
              <a:t>In conclusion. . . </a:t>
            </a:r>
            <a:endParaRPr lang="en-US" dirty="0"/>
          </a:p>
        </p:txBody>
      </p:sp>
      <p:sp>
        <p:nvSpPr>
          <p:cNvPr id="3" name="Content Placeholder 2"/>
          <p:cNvSpPr>
            <a:spLocks noGrp="1"/>
          </p:cNvSpPr>
          <p:nvPr>
            <p:ph idx="1"/>
          </p:nvPr>
        </p:nvSpPr>
        <p:spPr>
          <a:xfrm>
            <a:off x="677333" y="1528175"/>
            <a:ext cx="9781899" cy="5123146"/>
          </a:xfrm>
        </p:spPr>
        <p:txBody>
          <a:bodyPr>
            <a:normAutofit lnSpcReduction="10000"/>
          </a:bodyPr>
          <a:lstStyle/>
          <a:p>
            <a:r>
              <a:rPr lang="en-US" sz="2000" dirty="0" smtClean="0"/>
              <a:t>Now think about all we have talked about – compartmentalizing our lives, putting God at the center of all we do, intentionally bringing God into our relationships, our work, our studies and sport.</a:t>
            </a:r>
          </a:p>
          <a:p>
            <a:endParaRPr lang="en-US" dirty="0"/>
          </a:p>
          <a:p>
            <a:pPr marL="0" indent="0">
              <a:buNone/>
            </a:pPr>
            <a:r>
              <a:rPr lang="en-US" sz="2400" dirty="0" smtClean="0">
                <a:solidFill>
                  <a:srgbClr val="FFC000"/>
                </a:solidFill>
              </a:rPr>
              <a:t>Pulling together answers to several of the questions you have answered in this unit, </a:t>
            </a:r>
          </a:p>
          <a:p>
            <a:pPr marL="0" indent="0">
              <a:buNone/>
            </a:pPr>
            <a:r>
              <a:rPr lang="en-US" sz="2400" dirty="0">
                <a:solidFill>
                  <a:srgbClr val="FFC000"/>
                </a:solidFill>
              </a:rPr>
              <a:t>	</a:t>
            </a:r>
            <a:r>
              <a:rPr lang="en-US" sz="2400" dirty="0" smtClean="0">
                <a:solidFill>
                  <a:srgbClr val="FFC000"/>
                </a:solidFill>
              </a:rPr>
              <a:t>1.  write a brief summary of where you see your life now in the 			areas listed in the statement above.  </a:t>
            </a:r>
          </a:p>
          <a:p>
            <a:pPr marL="0" indent="0">
              <a:buNone/>
            </a:pPr>
            <a:r>
              <a:rPr lang="en-US" sz="2400" dirty="0">
                <a:solidFill>
                  <a:srgbClr val="FFC000"/>
                </a:solidFill>
              </a:rPr>
              <a:t>	</a:t>
            </a:r>
            <a:r>
              <a:rPr lang="en-US" sz="2400" dirty="0" smtClean="0">
                <a:solidFill>
                  <a:srgbClr val="FFC000"/>
                </a:solidFill>
              </a:rPr>
              <a:t>2.  Specifically, how (or where) do you want to see changes in 				your life in the months ahead?</a:t>
            </a:r>
          </a:p>
          <a:p>
            <a:pPr marL="0" indent="0">
              <a:buNone/>
            </a:pPr>
            <a:r>
              <a:rPr lang="en-US" sz="2400" dirty="0">
                <a:solidFill>
                  <a:srgbClr val="FFC000"/>
                </a:solidFill>
              </a:rPr>
              <a:t>	</a:t>
            </a:r>
            <a:r>
              <a:rPr lang="en-US" sz="2400" dirty="0" smtClean="0">
                <a:solidFill>
                  <a:srgbClr val="FFC000"/>
                </a:solidFill>
              </a:rPr>
              <a:t>3.  What are you going to do today to begin implementing 					the changes? </a:t>
            </a:r>
          </a:p>
          <a:p>
            <a:pPr marL="0" indent="0">
              <a:buNone/>
            </a:pPr>
            <a:r>
              <a:rPr lang="en-US" sz="2400" dirty="0">
                <a:solidFill>
                  <a:srgbClr val="FFC000"/>
                </a:solidFill>
              </a:rPr>
              <a:t>	</a:t>
            </a:r>
            <a:r>
              <a:rPr lang="en-US" sz="2400" dirty="0" smtClean="0">
                <a:solidFill>
                  <a:srgbClr val="FFC000"/>
                </a:solidFill>
              </a:rPr>
              <a:t>4.  How will you incorporate God into your plans?</a:t>
            </a:r>
            <a:endParaRPr lang="en-US" sz="2400" dirty="0">
              <a:solidFill>
                <a:srgbClr val="FFC000"/>
              </a:solidFill>
            </a:endParaRPr>
          </a:p>
        </p:txBody>
      </p:sp>
    </p:spTree>
    <p:extLst>
      <p:ext uri="{BB962C8B-B14F-4D97-AF65-F5344CB8AC3E}">
        <p14:creationId xmlns:p14="http://schemas.microsoft.com/office/powerpoint/2010/main" val="37030309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Holistic Living</a:t>
            </a:r>
            <a:br>
              <a:rPr lang="en-US" dirty="0" smtClean="0"/>
            </a:br>
            <a:r>
              <a:rPr lang="en-US" dirty="0" smtClean="0"/>
              <a:t>Chapter 20</a:t>
            </a:r>
            <a:endParaRPr lang="en-US" dirty="0"/>
          </a:p>
        </p:txBody>
      </p:sp>
      <p:sp>
        <p:nvSpPr>
          <p:cNvPr id="3" name="Content Placeholder 2"/>
          <p:cNvSpPr>
            <a:spLocks noGrp="1"/>
          </p:cNvSpPr>
          <p:nvPr>
            <p:ph idx="1"/>
          </p:nvPr>
        </p:nvSpPr>
        <p:spPr>
          <a:xfrm>
            <a:off x="677334" y="2160589"/>
            <a:ext cx="9609666" cy="4321854"/>
          </a:xfrm>
        </p:spPr>
        <p:txBody>
          <a:bodyPr>
            <a:normAutofit/>
          </a:bodyPr>
          <a:lstStyle/>
          <a:p>
            <a:r>
              <a:rPr lang="en-US" sz="2400" dirty="0" smtClean="0"/>
              <a:t>I Corinthians 4:2</a:t>
            </a:r>
          </a:p>
          <a:p>
            <a:pPr marL="0" indent="0">
              <a:buNone/>
            </a:pPr>
            <a:r>
              <a:rPr lang="en-US" sz="2400" dirty="0"/>
              <a:t>	</a:t>
            </a:r>
            <a:r>
              <a:rPr lang="en-US" sz="2400" dirty="0" smtClean="0"/>
              <a:t>	Now a person who is put in charge as a manager must be 			faithful.</a:t>
            </a:r>
            <a:endParaRPr lang="en-US" sz="2400" dirty="0"/>
          </a:p>
        </p:txBody>
      </p:sp>
    </p:spTree>
    <p:extLst>
      <p:ext uri="{BB962C8B-B14F-4D97-AF65-F5344CB8AC3E}">
        <p14:creationId xmlns:p14="http://schemas.microsoft.com/office/powerpoint/2010/main" val="17794916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5043"/>
          </a:xfrm>
        </p:spPr>
        <p:txBody>
          <a:bodyPr>
            <a:normAutofit fontScale="90000"/>
          </a:bodyPr>
          <a:lstStyle/>
          <a:p>
            <a:endParaRPr lang="en-US" dirty="0"/>
          </a:p>
        </p:txBody>
      </p:sp>
      <p:sp>
        <p:nvSpPr>
          <p:cNvPr id="3" name="Content Placeholder 2"/>
          <p:cNvSpPr>
            <a:spLocks noGrp="1"/>
          </p:cNvSpPr>
          <p:nvPr>
            <p:ph idx="1"/>
          </p:nvPr>
        </p:nvSpPr>
        <p:spPr>
          <a:xfrm>
            <a:off x="677334" y="1747157"/>
            <a:ext cx="8596668" cy="4294205"/>
          </a:xfrm>
        </p:spPr>
        <p:txBody>
          <a:bodyPr>
            <a:normAutofit/>
          </a:bodyPr>
          <a:lstStyle/>
          <a:p>
            <a:pPr marL="0" indent="0">
              <a:buNone/>
            </a:pPr>
            <a:r>
              <a:rPr lang="en-US" sz="2400" dirty="0" smtClean="0"/>
              <a:t>Management Responsibilities – </a:t>
            </a:r>
          </a:p>
          <a:p>
            <a:pPr marL="0" indent="0">
              <a:buNone/>
            </a:pPr>
            <a:endParaRPr lang="en-US" sz="2400" dirty="0"/>
          </a:p>
          <a:p>
            <a:pPr marL="0" indent="0" algn="ctr">
              <a:buNone/>
            </a:pPr>
            <a:r>
              <a:rPr lang="en-US" sz="3200" dirty="0" smtClean="0">
                <a:solidFill>
                  <a:srgbClr val="FFC000"/>
                </a:solidFill>
              </a:rPr>
              <a:t>Make a list of everything you can think of that you are responsible for. </a:t>
            </a:r>
            <a:endParaRPr lang="en-US" sz="3200" dirty="0">
              <a:solidFill>
                <a:srgbClr val="FFC000"/>
              </a:solidFill>
            </a:endParaRPr>
          </a:p>
        </p:txBody>
      </p:sp>
    </p:spTree>
    <p:extLst>
      <p:ext uri="{BB962C8B-B14F-4D97-AF65-F5344CB8AC3E}">
        <p14:creationId xmlns:p14="http://schemas.microsoft.com/office/powerpoint/2010/main" val="34767920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Review the list and ask yourself </a:t>
            </a:r>
            <a:r>
              <a:rPr lang="en-US" dirty="0" smtClean="0"/>
              <a:t>this question</a:t>
            </a:r>
            <a:r>
              <a:rPr lang="en-US" dirty="0"/>
              <a:t>:</a:t>
            </a:r>
          </a:p>
          <a:p>
            <a:endParaRPr lang="en-US" dirty="0"/>
          </a:p>
          <a:p>
            <a:pPr marL="0" indent="0" algn="ctr">
              <a:buNone/>
            </a:pPr>
            <a:r>
              <a:rPr lang="en-US" sz="2800" dirty="0">
                <a:solidFill>
                  <a:srgbClr val="FFC000"/>
                </a:solidFill>
              </a:rPr>
              <a:t>Am I as faithful to each of </a:t>
            </a:r>
            <a:r>
              <a:rPr lang="en-US" sz="2800" dirty="0" smtClean="0">
                <a:solidFill>
                  <a:srgbClr val="FFC000"/>
                </a:solidFill>
              </a:rPr>
              <a:t>my responsibilities  as I </a:t>
            </a:r>
            <a:r>
              <a:rPr lang="en-US" sz="2800" dirty="0">
                <a:solidFill>
                  <a:srgbClr val="FFC000"/>
                </a:solidFill>
              </a:rPr>
              <a:t>could or should be?</a:t>
            </a:r>
          </a:p>
        </p:txBody>
      </p:sp>
    </p:spTree>
    <p:extLst>
      <p:ext uri="{BB962C8B-B14F-4D97-AF65-F5344CB8AC3E}">
        <p14:creationId xmlns:p14="http://schemas.microsoft.com/office/powerpoint/2010/main" val="16303146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8471"/>
          </a:xfrm>
        </p:spPr>
        <p:txBody>
          <a:bodyPr>
            <a:normAutofit fontScale="90000"/>
          </a:bodyPr>
          <a:lstStyle/>
          <a:p>
            <a:endParaRPr lang="en-US" dirty="0"/>
          </a:p>
        </p:txBody>
      </p:sp>
      <p:sp>
        <p:nvSpPr>
          <p:cNvPr id="3" name="Content Placeholder 2"/>
          <p:cNvSpPr>
            <a:spLocks noGrp="1"/>
          </p:cNvSpPr>
          <p:nvPr>
            <p:ph idx="1"/>
          </p:nvPr>
        </p:nvSpPr>
        <p:spPr>
          <a:xfrm>
            <a:off x="677333" y="1355271"/>
            <a:ext cx="10426095" cy="5339443"/>
          </a:xfrm>
        </p:spPr>
        <p:txBody>
          <a:bodyPr>
            <a:normAutofit/>
          </a:bodyPr>
          <a:lstStyle/>
          <a:p>
            <a:r>
              <a:rPr lang="en-US" sz="3600" dirty="0"/>
              <a:t>Holistic Spirituality </a:t>
            </a:r>
            <a:r>
              <a:rPr lang="en-US" sz="2400" dirty="0"/>
              <a:t>is a practical approach to living as a Christian </a:t>
            </a:r>
            <a:r>
              <a:rPr lang="en-US" sz="2400" dirty="0" smtClean="0"/>
              <a:t>that says </a:t>
            </a:r>
            <a:r>
              <a:rPr lang="en-US" sz="2400" dirty="0"/>
              <a:t>this:</a:t>
            </a:r>
          </a:p>
          <a:p>
            <a:pPr marL="0" indent="0">
              <a:buNone/>
            </a:pPr>
            <a:endParaRPr lang="en-US" dirty="0"/>
          </a:p>
          <a:p>
            <a:r>
              <a:rPr lang="en-US" sz="2400" dirty="0"/>
              <a:t>I will put God first.</a:t>
            </a:r>
          </a:p>
          <a:p>
            <a:endParaRPr lang="en-US" sz="2400" dirty="0"/>
          </a:p>
          <a:p>
            <a:r>
              <a:rPr lang="en-US" sz="2400" dirty="0"/>
              <a:t>I will put family second.</a:t>
            </a:r>
          </a:p>
          <a:p>
            <a:pPr marL="0" indent="0">
              <a:buNone/>
            </a:pPr>
            <a:endParaRPr lang="en-US" sz="2400" dirty="0"/>
          </a:p>
          <a:p>
            <a:r>
              <a:rPr lang="en-US" sz="2400" dirty="0"/>
              <a:t>I will put work/responsibility/calling </a:t>
            </a:r>
            <a:r>
              <a:rPr lang="en-US" sz="2400" dirty="0" smtClean="0"/>
              <a:t>(everything else) third</a:t>
            </a:r>
            <a:r>
              <a:rPr lang="en-US" sz="2400" dirty="0"/>
              <a:t>.</a:t>
            </a:r>
          </a:p>
          <a:p>
            <a:endParaRPr lang="en-US" sz="2400" dirty="0"/>
          </a:p>
        </p:txBody>
      </p:sp>
    </p:spTree>
    <p:extLst>
      <p:ext uri="{BB962C8B-B14F-4D97-AF65-F5344CB8AC3E}">
        <p14:creationId xmlns:p14="http://schemas.microsoft.com/office/powerpoint/2010/main" val="374744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32562" y="1056904"/>
            <a:ext cx="5379522" cy="5427023"/>
          </a:xfrm>
          <a:prstGeom prst="rect">
            <a:avLst/>
          </a:prstGeom>
        </p:spPr>
      </p:pic>
    </p:spTree>
    <p:extLst>
      <p:ext uri="{BB962C8B-B14F-4D97-AF65-F5344CB8AC3E}">
        <p14:creationId xmlns:p14="http://schemas.microsoft.com/office/powerpoint/2010/main" val="11523921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9397395" cy="3880773"/>
          </a:xfrm>
        </p:spPr>
        <p:txBody>
          <a:bodyPr>
            <a:normAutofit/>
          </a:bodyPr>
          <a:lstStyle/>
          <a:p>
            <a:r>
              <a:rPr lang="en-US" sz="2400" dirty="0"/>
              <a:t>Because I choose to put God first, I also trust God to take care of my family, my work, my calling, my responsibilities as I am faithful to Him and my day to day responsibilities. </a:t>
            </a:r>
            <a:endParaRPr lang="en-US" sz="2400" dirty="0" smtClean="0"/>
          </a:p>
          <a:p>
            <a:pPr marL="0" indent="0">
              <a:buNone/>
            </a:pPr>
            <a:endParaRPr lang="en-US" sz="2400" dirty="0"/>
          </a:p>
          <a:p>
            <a:r>
              <a:rPr lang="en-US" sz="3200" dirty="0"/>
              <a:t>Key takeaway</a:t>
            </a:r>
            <a:r>
              <a:rPr lang="en-US" sz="2400" dirty="0"/>
              <a:t>:  God will help you be faithful to all your responsibilities. </a:t>
            </a:r>
          </a:p>
          <a:p>
            <a:endParaRPr lang="en-US" sz="2400" dirty="0"/>
          </a:p>
        </p:txBody>
      </p:sp>
    </p:spTree>
    <p:extLst>
      <p:ext uri="{BB962C8B-B14F-4D97-AF65-F5344CB8AC3E}">
        <p14:creationId xmlns:p14="http://schemas.microsoft.com/office/powerpoint/2010/main" val="519400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743"/>
          </a:xfrm>
        </p:spPr>
        <p:txBody>
          <a:bodyPr>
            <a:normAutofit fontScale="90000"/>
          </a:bodyPr>
          <a:lstStyle/>
          <a:p>
            <a:endParaRPr lang="en-US" dirty="0"/>
          </a:p>
        </p:txBody>
      </p:sp>
      <p:sp>
        <p:nvSpPr>
          <p:cNvPr id="3" name="Content Placeholder 2"/>
          <p:cNvSpPr>
            <a:spLocks noGrp="1"/>
          </p:cNvSpPr>
          <p:nvPr>
            <p:ph idx="1"/>
          </p:nvPr>
        </p:nvSpPr>
        <p:spPr>
          <a:xfrm>
            <a:off x="677334" y="1583871"/>
            <a:ext cx="8596668" cy="5143500"/>
          </a:xfrm>
        </p:spPr>
        <p:txBody>
          <a:bodyPr>
            <a:normAutofit/>
          </a:bodyPr>
          <a:lstStyle/>
          <a:p>
            <a:r>
              <a:rPr lang="en-US" sz="2400" dirty="0" smtClean="0"/>
              <a:t>Mindset  toward stewardship of all my life. . . </a:t>
            </a:r>
          </a:p>
          <a:p>
            <a:endParaRPr lang="en-US" sz="2400" dirty="0"/>
          </a:p>
          <a:p>
            <a:r>
              <a:rPr lang="en-US" sz="2400" dirty="0" smtClean="0"/>
              <a:t>I own nothing.</a:t>
            </a:r>
          </a:p>
          <a:p>
            <a:r>
              <a:rPr lang="en-US" sz="2400" dirty="0" smtClean="0"/>
              <a:t>I am not on this earth to carry out my own business. </a:t>
            </a:r>
          </a:p>
          <a:p>
            <a:r>
              <a:rPr lang="en-US" sz="2400" dirty="0" smtClean="0"/>
              <a:t>Philippian 3:8-11</a:t>
            </a:r>
          </a:p>
          <a:p>
            <a:endParaRPr lang="en-US" sz="2400" dirty="0"/>
          </a:p>
          <a:p>
            <a:r>
              <a:rPr lang="en-US" sz="2400" dirty="0" smtClean="0"/>
              <a:t>Our purpose in life is to. . . </a:t>
            </a:r>
            <a:endParaRPr lang="en-US" sz="2400" dirty="0"/>
          </a:p>
          <a:p>
            <a:pPr marL="0" indent="0">
              <a:buNone/>
            </a:pPr>
            <a:r>
              <a:rPr lang="en-US" sz="2400" dirty="0" smtClean="0"/>
              <a:t>		Love God completely</a:t>
            </a:r>
          </a:p>
          <a:p>
            <a:pPr marL="0" indent="0">
              <a:buNone/>
            </a:pPr>
            <a:r>
              <a:rPr lang="en-US" sz="2400" dirty="0"/>
              <a:t>	</a:t>
            </a:r>
            <a:r>
              <a:rPr lang="en-US" sz="2400" dirty="0" smtClean="0"/>
              <a:t>	Love myself correctly</a:t>
            </a:r>
          </a:p>
          <a:p>
            <a:pPr marL="0" indent="0">
              <a:buNone/>
            </a:pPr>
            <a:r>
              <a:rPr lang="en-US" sz="2400" dirty="0"/>
              <a:t>	</a:t>
            </a:r>
            <a:r>
              <a:rPr lang="en-US" sz="2400" dirty="0" smtClean="0"/>
              <a:t>	Love others compassionately</a:t>
            </a:r>
          </a:p>
        </p:txBody>
      </p:sp>
    </p:spTree>
    <p:extLst>
      <p:ext uri="{BB962C8B-B14F-4D97-AF65-F5344CB8AC3E}">
        <p14:creationId xmlns:p14="http://schemas.microsoft.com/office/powerpoint/2010/main" val="20177473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dirty="0">
                <a:solidFill>
                  <a:srgbClr val="FFC000"/>
                </a:solidFill>
              </a:rPr>
              <a:t>As a manager, how does the holistic</a:t>
            </a:r>
          </a:p>
          <a:p>
            <a:pPr marL="0" indent="0" algn="ctr">
              <a:buNone/>
            </a:pPr>
            <a:r>
              <a:rPr lang="en-US" sz="3200" dirty="0">
                <a:solidFill>
                  <a:srgbClr val="FFC000"/>
                </a:solidFill>
              </a:rPr>
              <a:t>approach </a:t>
            </a:r>
            <a:r>
              <a:rPr lang="en-US" sz="3200" dirty="0" smtClean="0">
                <a:solidFill>
                  <a:srgbClr val="FFC000"/>
                </a:solidFill>
              </a:rPr>
              <a:t>to life help you evaluate </a:t>
            </a:r>
            <a:r>
              <a:rPr lang="en-US" sz="3200" dirty="0">
                <a:solidFill>
                  <a:srgbClr val="FFC000"/>
                </a:solidFill>
              </a:rPr>
              <a:t>and </a:t>
            </a:r>
            <a:r>
              <a:rPr lang="en-US" sz="3200" dirty="0" smtClean="0">
                <a:solidFill>
                  <a:srgbClr val="FFC000"/>
                </a:solidFill>
              </a:rPr>
              <a:t>carry</a:t>
            </a:r>
          </a:p>
          <a:p>
            <a:pPr marL="0" indent="0" algn="ctr">
              <a:buNone/>
            </a:pPr>
            <a:r>
              <a:rPr lang="en-US" sz="3200" dirty="0" smtClean="0">
                <a:solidFill>
                  <a:srgbClr val="FFC000"/>
                </a:solidFill>
              </a:rPr>
              <a:t> out your </a:t>
            </a:r>
            <a:r>
              <a:rPr lang="en-US" sz="3200" dirty="0">
                <a:solidFill>
                  <a:srgbClr val="FFC000"/>
                </a:solidFill>
              </a:rPr>
              <a:t>life’s purpose</a:t>
            </a:r>
            <a:r>
              <a:rPr lang="en-US" sz="3200" dirty="0" smtClean="0">
                <a:solidFill>
                  <a:srgbClr val="FFC000"/>
                </a:solidFill>
              </a:rPr>
              <a:t>?</a:t>
            </a:r>
          </a:p>
          <a:p>
            <a:pPr marL="0" indent="0" algn="ctr">
              <a:buNone/>
            </a:pPr>
            <a:r>
              <a:rPr lang="en-US" sz="2400" dirty="0" smtClean="0">
                <a:solidFill>
                  <a:srgbClr val="FFC000"/>
                </a:solidFill>
              </a:rPr>
              <a:t>(Philippians 3:8-11)</a:t>
            </a:r>
            <a:endParaRPr lang="en-US" sz="2400" dirty="0">
              <a:solidFill>
                <a:srgbClr val="FFC000"/>
              </a:solidFill>
            </a:endParaRPr>
          </a:p>
        </p:txBody>
      </p:sp>
    </p:spTree>
    <p:extLst>
      <p:ext uri="{BB962C8B-B14F-4D97-AF65-F5344CB8AC3E}">
        <p14:creationId xmlns:p14="http://schemas.microsoft.com/office/powerpoint/2010/main" val="1488793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All that I have belongs to God. He has given the physical, mental, and material provision to have ‘things.’</a:t>
            </a:r>
          </a:p>
          <a:p>
            <a:endParaRPr lang="en-US" sz="2800" dirty="0"/>
          </a:p>
          <a:p>
            <a:r>
              <a:rPr lang="en-US" sz="2800" dirty="0" smtClean="0"/>
              <a:t>Godly stewardship says that I use the things I have for the glory of God, remembering to whom they really belong. </a:t>
            </a:r>
          </a:p>
          <a:p>
            <a:endParaRPr lang="en-US" dirty="0"/>
          </a:p>
        </p:txBody>
      </p:sp>
    </p:spTree>
    <p:extLst>
      <p:ext uri="{BB962C8B-B14F-4D97-AF65-F5344CB8AC3E}">
        <p14:creationId xmlns:p14="http://schemas.microsoft.com/office/powerpoint/2010/main" val="20364800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329"/>
          </a:xfrm>
        </p:spPr>
        <p:txBody>
          <a:bodyPr/>
          <a:lstStyle/>
          <a:p>
            <a:r>
              <a:rPr lang="en-US" dirty="0" smtClean="0"/>
              <a:t>Managing your Time</a:t>
            </a:r>
            <a:endParaRPr lang="en-US" dirty="0"/>
          </a:p>
        </p:txBody>
      </p:sp>
      <p:sp>
        <p:nvSpPr>
          <p:cNvPr id="3" name="Content Placeholder 2"/>
          <p:cNvSpPr>
            <a:spLocks noGrp="1"/>
          </p:cNvSpPr>
          <p:nvPr>
            <p:ph idx="1"/>
          </p:nvPr>
        </p:nvSpPr>
        <p:spPr>
          <a:xfrm>
            <a:off x="546705" y="1583872"/>
            <a:ext cx="8596668" cy="4441162"/>
          </a:xfrm>
        </p:spPr>
        <p:txBody>
          <a:bodyPr>
            <a:normAutofit lnSpcReduction="10000"/>
          </a:bodyPr>
          <a:lstStyle/>
          <a:p>
            <a:pPr marL="0" indent="0">
              <a:buNone/>
            </a:pPr>
            <a:r>
              <a:rPr lang="en-US" sz="2400" dirty="0"/>
              <a:t>Ephesians 5:15-16 (NLT):</a:t>
            </a:r>
          </a:p>
          <a:p>
            <a:endParaRPr lang="en-US" dirty="0"/>
          </a:p>
          <a:p>
            <a:pPr marL="0" indent="0">
              <a:buNone/>
            </a:pPr>
            <a:r>
              <a:rPr lang="en-US" sz="2400" dirty="0"/>
              <a:t>“So be careful how you live. Don’t </a:t>
            </a:r>
            <a:r>
              <a:rPr lang="en-US" sz="2400" dirty="0" smtClean="0"/>
              <a:t>live like </a:t>
            </a:r>
            <a:r>
              <a:rPr lang="en-US" sz="2400" dirty="0"/>
              <a:t>fools, but like those who </a:t>
            </a:r>
            <a:r>
              <a:rPr lang="en-US" sz="2400" dirty="0" smtClean="0"/>
              <a:t>are wise</a:t>
            </a:r>
            <a:r>
              <a:rPr lang="en-US" sz="2400" dirty="0"/>
              <a:t>. Make the most of </a:t>
            </a:r>
            <a:r>
              <a:rPr lang="en-US" sz="2400" dirty="0" smtClean="0"/>
              <a:t>every opportunity </a:t>
            </a:r>
            <a:r>
              <a:rPr lang="en-US" sz="2400" dirty="0"/>
              <a:t>in these evil days</a:t>
            </a:r>
            <a:r>
              <a:rPr lang="en-US" sz="2400" dirty="0" smtClean="0"/>
              <a:t>.”</a:t>
            </a:r>
          </a:p>
          <a:p>
            <a:pPr marL="0" indent="0">
              <a:buNone/>
            </a:pPr>
            <a:endParaRPr lang="en-US" sz="2400" dirty="0"/>
          </a:p>
          <a:p>
            <a:pPr marL="0" indent="0">
              <a:buNone/>
            </a:pPr>
            <a:r>
              <a:rPr lang="en-US" sz="2400" dirty="0" smtClean="0"/>
              <a:t>Psalm 31:14-15</a:t>
            </a:r>
          </a:p>
          <a:p>
            <a:pPr marL="0" indent="0">
              <a:buNone/>
            </a:pPr>
            <a:r>
              <a:rPr lang="en-US" sz="2400" dirty="0" smtClean="0"/>
              <a:t>Psalm 90:12</a:t>
            </a:r>
          </a:p>
          <a:p>
            <a:pPr marL="0" indent="0">
              <a:buNone/>
            </a:pPr>
            <a:r>
              <a:rPr lang="en-US" sz="2400" dirty="0" smtClean="0"/>
              <a:t>Romans 13:11-12</a:t>
            </a:r>
          </a:p>
          <a:p>
            <a:pPr marL="0" indent="0">
              <a:buNone/>
            </a:pPr>
            <a:r>
              <a:rPr lang="en-US" sz="2400" dirty="0" smtClean="0"/>
              <a:t>2 Corinthians 4:18</a:t>
            </a:r>
          </a:p>
          <a:p>
            <a:pPr marL="0" indent="0">
              <a:buNone/>
            </a:pPr>
            <a:endParaRPr lang="en-US" sz="2400" dirty="0"/>
          </a:p>
        </p:txBody>
      </p:sp>
    </p:spTree>
    <p:extLst>
      <p:ext uri="{BB962C8B-B14F-4D97-AF65-F5344CB8AC3E}">
        <p14:creationId xmlns:p14="http://schemas.microsoft.com/office/powerpoint/2010/main" val="18879666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r>
              <a:rPr lang="en-US" sz="2800" dirty="0" smtClean="0">
                <a:solidFill>
                  <a:srgbClr val="FFC000"/>
                </a:solidFill>
              </a:rPr>
              <a:t>“I </a:t>
            </a:r>
            <a:r>
              <a:rPr lang="en-US" sz="2800" dirty="0">
                <a:solidFill>
                  <a:srgbClr val="FFC000"/>
                </a:solidFill>
              </a:rPr>
              <a:t>didn’t have enough time” is an </a:t>
            </a:r>
            <a:r>
              <a:rPr lang="en-US" sz="2800" dirty="0" smtClean="0">
                <a:solidFill>
                  <a:srgbClr val="FFC000"/>
                </a:solidFill>
              </a:rPr>
              <a:t>excuse we’ve </a:t>
            </a:r>
            <a:r>
              <a:rPr lang="en-US" sz="2800" dirty="0">
                <a:solidFill>
                  <a:srgbClr val="FFC000"/>
                </a:solidFill>
              </a:rPr>
              <a:t>all made. </a:t>
            </a:r>
            <a:endParaRPr lang="en-US" sz="2800" dirty="0" smtClean="0">
              <a:solidFill>
                <a:srgbClr val="FFC000"/>
              </a:solidFill>
            </a:endParaRPr>
          </a:p>
          <a:p>
            <a:pPr marL="0" indent="0">
              <a:buNone/>
            </a:pPr>
            <a:endParaRPr lang="en-US" sz="2800" dirty="0" smtClean="0">
              <a:solidFill>
                <a:srgbClr val="FFC000"/>
              </a:solidFill>
            </a:endParaRPr>
          </a:p>
          <a:p>
            <a:pPr marL="0" indent="0" algn="ctr">
              <a:buNone/>
            </a:pPr>
            <a:r>
              <a:rPr lang="en-US" sz="2800" dirty="0" smtClean="0">
                <a:solidFill>
                  <a:srgbClr val="FFC000"/>
                </a:solidFill>
              </a:rPr>
              <a:t>When </a:t>
            </a:r>
            <a:r>
              <a:rPr lang="en-US" sz="2800" dirty="0">
                <a:solidFill>
                  <a:srgbClr val="FFC000"/>
                </a:solidFill>
              </a:rPr>
              <a:t>you use </a:t>
            </a:r>
            <a:r>
              <a:rPr lang="en-US" sz="2800" dirty="0" smtClean="0">
                <a:solidFill>
                  <a:srgbClr val="FFC000"/>
                </a:solidFill>
              </a:rPr>
              <a:t>this excuse</a:t>
            </a:r>
            <a:r>
              <a:rPr lang="en-US" sz="2800" dirty="0">
                <a:solidFill>
                  <a:srgbClr val="FFC000"/>
                </a:solidFill>
              </a:rPr>
              <a:t>, what does it convey about </a:t>
            </a:r>
            <a:r>
              <a:rPr lang="en-US" sz="2800" dirty="0" smtClean="0">
                <a:solidFill>
                  <a:srgbClr val="FFC000"/>
                </a:solidFill>
              </a:rPr>
              <a:t>how you? What are you saying about yourself? </a:t>
            </a:r>
            <a:endParaRPr lang="en-US" sz="2800" dirty="0">
              <a:solidFill>
                <a:srgbClr val="FFC000"/>
              </a:solidFill>
            </a:endParaRPr>
          </a:p>
        </p:txBody>
      </p:sp>
    </p:spTree>
    <p:extLst>
      <p:ext uri="{BB962C8B-B14F-4D97-AF65-F5344CB8AC3E}">
        <p14:creationId xmlns:p14="http://schemas.microsoft.com/office/powerpoint/2010/main" val="39445106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dirty="0">
                <a:solidFill>
                  <a:srgbClr val="FFC000"/>
                </a:solidFill>
              </a:rPr>
              <a:t>What are the top two areas </a:t>
            </a:r>
            <a:r>
              <a:rPr lang="en-US" sz="3200" dirty="0" smtClean="0">
                <a:solidFill>
                  <a:srgbClr val="FFC000"/>
                </a:solidFill>
              </a:rPr>
              <a:t>in which you </a:t>
            </a:r>
            <a:r>
              <a:rPr lang="en-US" sz="3200" dirty="0">
                <a:solidFill>
                  <a:srgbClr val="FFC000"/>
                </a:solidFill>
              </a:rPr>
              <a:t>could </a:t>
            </a:r>
            <a:r>
              <a:rPr lang="en-US" sz="3200" dirty="0" smtClean="0">
                <a:solidFill>
                  <a:srgbClr val="FFC000"/>
                </a:solidFill>
              </a:rPr>
              <a:t>use your </a:t>
            </a:r>
            <a:r>
              <a:rPr lang="en-US" sz="3200" dirty="0">
                <a:solidFill>
                  <a:srgbClr val="FFC000"/>
                </a:solidFill>
              </a:rPr>
              <a:t>time more </a:t>
            </a:r>
            <a:r>
              <a:rPr lang="en-US" sz="3200" dirty="0" smtClean="0">
                <a:solidFill>
                  <a:srgbClr val="FFC000"/>
                </a:solidFill>
              </a:rPr>
              <a:t>wisely?</a:t>
            </a:r>
          </a:p>
          <a:p>
            <a:pPr marL="0" indent="0" algn="ctr">
              <a:buNone/>
            </a:pPr>
            <a:endParaRPr lang="en-US" sz="3200" dirty="0">
              <a:solidFill>
                <a:srgbClr val="FFC000"/>
              </a:solidFill>
            </a:endParaRPr>
          </a:p>
          <a:p>
            <a:pPr marL="0" indent="0" algn="ctr">
              <a:buNone/>
            </a:pPr>
            <a:r>
              <a:rPr lang="en-US" sz="3200" dirty="0" smtClean="0">
                <a:solidFill>
                  <a:srgbClr val="FFC000"/>
                </a:solidFill>
              </a:rPr>
              <a:t>What would be the </a:t>
            </a:r>
            <a:r>
              <a:rPr lang="en-US" sz="3200" dirty="0">
                <a:solidFill>
                  <a:srgbClr val="FFC000"/>
                </a:solidFill>
              </a:rPr>
              <a:t>positive </a:t>
            </a:r>
            <a:r>
              <a:rPr lang="en-US" sz="3200" dirty="0" smtClean="0">
                <a:solidFill>
                  <a:srgbClr val="FFC000"/>
                </a:solidFill>
              </a:rPr>
              <a:t>results?</a:t>
            </a:r>
            <a:endParaRPr lang="en-US" sz="3200" dirty="0">
              <a:solidFill>
                <a:srgbClr val="FFC000"/>
              </a:solidFill>
            </a:endParaRPr>
          </a:p>
        </p:txBody>
      </p:sp>
    </p:spTree>
    <p:extLst>
      <p:ext uri="{BB962C8B-B14F-4D97-AF65-F5344CB8AC3E}">
        <p14:creationId xmlns:p14="http://schemas.microsoft.com/office/powerpoint/2010/main" val="11246088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dirty="0">
                <a:solidFill>
                  <a:srgbClr val="FFC000"/>
                </a:solidFill>
              </a:rPr>
              <a:t>What improvement could you make </a:t>
            </a:r>
            <a:r>
              <a:rPr lang="en-US" sz="3200" dirty="0" smtClean="0">
                <a:solidFill>
                  <a:srgbClr val="FFC000"/>
                </a:solidFill>
              </a:rPr>
              <a:t>to your </a:t>
            </a:r>
            <a:r>
              <a:rPr lang="en-US" sz="3200" dirty="0">
                <a:solidFill>
                  <a:srgbClr val="FFC000"/>
                </a:solidFill>
              </a:rPr>
              <a:t>time management skills that </a:t>
            </a:r>
            <a:r>
              <a:rPr lang="en-US" sz="3200" dirty="0" smtClean="0">
                <a:solidFill>
                  <a:srgbClr val="FFC000"/>
                </a:solidFill>
              </a:rPr>
              <a:t>would give </a:t>
            </a:r>
            <a:r>
              <a:rPr lang="en-US" sz="3200" dirty="0">
                <a:solidFill>
                  <a:srgbClr val="FFC000"/>
                </a:solidFill>
              </a:rPr>
              <a:t>immediate results?</a:t>
            </a:r>
          </a:p>
        </p:txBody>
      </p:sp>
    </p:spTree>
    <p:extLst>
      <p:ext uri="{BB962C8B-B14F-4D97-AF65-F5344CB8AC3E}">
        <p14:creationId xmlns:p14="http://schemas.microsoft.com/office/powerpoint/2010/main" val="9589766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957"/>
          </a:xfrm>
        </p:spPr>
        <p:txBody>
          <a:bodyPr/>
          <a:lstStyle/>
          <a:p>
            <a:r>
              <a:rPr lang="en-US" dirty="0" smtClean="0"/>
              <a:t>Managing your Talents</a:t>
            </a:r>
            <a:endParaRPr lang="en-US" dirty="0"/>
          </a:p>
        </p:txBody>
      </p:sp>
      <p:sp>
        <p:nvSpPr>
          <p:cNvPr id="3" name="Content Placeholder 2"/>
          <p:cNvSpPr>
            <a:spLocks noGrp="1"/>
          </p:cNvSpPr>
          <p:nvPr>
            <p:ph idx="1"/>
          </p:nvPr>
        </p:nvSpPr>
        <p:spPr/>
        <p:txBody>
          <a:bodyPr/>
          <a:lstStyle/>
          <a:p>
            <a:r>
              <a:rPr lang="en-US" dirty="0" smtClean="0"/>
              <a:t>1 Peter 4:10 </a:t>
            </a:r>
          </a:p>
          <a:p>
            <a:pPr marL="0" indent="0">
              <a:buNone/>
            </a:pPr>
            <a:endParaRPr lang="en-US" dirty="0"/>
          </a:p>
          <a:p>
            <a:pPr marL="0" indent="0">
              <a:buNone/>
            </a:pPr>
            <a:r>
              <a:rPr lang="en-US" sz="2800" dirty="0">
                <a:solidFill>
                  <a:schemeClr val="tx1"/>
                </a:solidFill>
              </a:rPr>
              <a:t>“Each of you should use whatever </a:t>
            </a:r>
            <a:r>
              <a:rPr lang="en-US" sz="2800" dirty="0" smtClean="0">
                <a:solidFill>
                  <a:schemeClr val="tx1"/>
                </a:solidFill>
              </a:rPr>
              <a:t>gift you </a:t>
            </a:r>
            <a:r>
              <a:rPr lang="en-US" sz="2800" dirty="0">
                <a:solidFill>
                  <a:schemeClr val="tx1"/>
                </a:solidFill>
              </a:rPr>
              <a:t>have received to serve others, </a:t>
            </a:r>
            <a:r>
              <a:rPr lang="en-US" sz="2800" dirty="0" smtClean="0">
                <a:solidFill>
                  <a:schemeClr val="tx1"/>
                </a:solidFill>
              </a:rPr>
              <a:t>as faithful </a:t>
            </a:r>
            <a:r>
              <a:rPr lang="en-US" sz="2800" dirty="0">
                <a:solidFill>
                  <a:schemeClr val="tx1"/>
                </a:solidFill>
              </a:rPr>
              <a:t>stewards of God’s grace in </a:t>
            </a:r>
            <a:r>
              <a:rPr lang="en-US" sz="2800" dirty="0" smtClean="0">
                <a:solidFill>
                  <a:schemeClr val="tx1"/>
                </a:solidFill>
              </a:rPr>
              <a:t>its various </a:t>
            </a:r>
            <a:r>
              <a:rPr lang="en-US" sz="2800" dirty="0">
                <a:solidFill>
                  <a:schemeClr val="tx1"/>
                </a:solidFill>
              </a:rPr>
              <a:t>forms</a:t>
            </a:r>
            <a:r>
              <a:rPr lang="en-US" sz="2800" dirty="0" smtClean="0">
                <a:solidFill>
                  <a:schemeClr val="tx1"/>
                </a:solidFill>
              </a:rPr>
              <a:t>.”</a:t>
            </a:r>
          </a:p>
          <a:p>
            <a:pPr marL="0" indent="0">
              <a:buNone/>
            </a:pPr>
            <a:endParaRPr lang="en-US" sz="2800" dirty="0">
              <a:solidFill>
                <a:schemeClr val="tx1"/>
              </a:solidFill>
            </a:endParaRPr>
          </a:p>
          <a:p>
            <a:pPr marL="0" indent="0">
              <a:buNone/>
            </a:pPr>
            <a:r>
              <a:rPr lang="en-US" sz="2800" dirty="0" smtClean="0">
                <a:solidFill>
                  <a:schemeClr val="tx1"/>
                </a:solidFill>
              </a:rPr>
              <a:t>What is a steward?  </a:t>
            </a:r>
            <a:endParaRPr lang="en-US" sz="2800" dirty="0">
              <a:solidFill>
                <a:schemeClr val="tx1"/>
              </a:solidFill>
            </a:endParaRPr>
          </a:p>
        </p:txBody>
      </p:sp>
    </p:spTree>
    <p:extLst>
      <p:ext uri="{BB962C8B-B14F-4D97-AF65-F5344CB8AC3E}">
        <p14:creationId xmlns:p14="http://schemas.microsoft.com/office/powerpoint/2010/main" val="21848357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2629"/>
          </a:xfrm>
        </p:spPr>
        <p:txBody>
          <a:bodyPr/>
          <a:lstStyle/>
          <a:p>
            <a:endParaRPr lang="en-US" dirty="0"/>
          </a:p>
        </p:txBody>
      </p:sp>
      <p:sp>
        <p:nvSpPr>
          <p:cNvPr id="3" name="Content Placeholder 2"/>
          <p:cNvSpPr>
            <a:spLocks noGrp="1"/>
          </p:cNvSpPr>
          <p:nvPr>
            <p:ph idx="1"/>
          </p:nvPr>
        </p:nvSpPr>
        <p:spPr>
          <a:xfrm>
            <a:off x="677334" y="1665515"/>
            <a:ext cx="8596668" cy="4375848"/>
          </a:xfrm>
        </p:spPr>
        <p:txBody>
          <a:bodyPr>
            <a:normAutofit/>
          </a:bodyPr>
          <a:lstStyle/>
          <a:p>
            <a:pPr marL="0" indent="0" algn="ctr">
              <a:buNone/>
            </a:pPr>
            <a:endParaRPr lang="en-US" sz="3200" dirty="0" smtClean="0">
              <a:solidFill>
                <a:srgbClr val="FFC000"/>
              </a:solidFill>
            </a:endParaRPr>
          </a:p>
          <a:p>
            <a:pPr marL="0" indent="0" algn="ctr">
              <a:buNone/>
            </a:pPr>
            <a:endParaRPr lang="en-US" sz="3200" dirty="0">
              <a:solidFill>
                <a:srgbClr val="FFC000"/>
              </a:solidFill>
            </a:endParaRPr>
          </a:p>
          <a:p>
            <a:pPr marL="0" indent="0" algn="ctr">
              <a:buNone/>
            </a:pPr>
            <a:r>
              <a:rPr lang="en-US" sz="3200" dirty="0" smtClean="0">
                <a:solidFill>
                  <a:srgbClr val="FFC000"/>
                </a:solidFill>
              </a:rPr>
              <a:t>How can we be good managers of our talents and skills? </a:t>
            </a:r>
            <a:endParaRPr lang="en-US" sz="3200" dirty="0">
              <a:solidFill>
                <a:srgbClr val="FFC000"/>
              </a:solidFill>
            </a:endParaRPr>
          </a:p>
        </p:txBody>
      </p:sp>
    </p:spTree>
    <p:extLst>
      <p:ext uri="{BB962C8B-B14F-4D97-AF65-F5344CB8AC3E}">
        <p14:creationId xmlns:p14="http://schemas.microsoft.com/office/powerpoint/2010/main" val="212294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8596668" cy="4697411"/>
          </a:xfrm>
        </p:spPr>
        <p:txBody>
          <a:bodyPr/>
          <a:lstStyle/>
          <a:p>
            <a:r>
              <a:rPr lang="en-US" dirty="0" smtClean="0"/>
              <a:t>Our faith is demonstrated through our choices and works of love to other people.</a:t>
            </a:r>
          </a:p>
          <a:p>
            <a:endParaRPr lang="en-US" dirty="0"/>
          </a:p>
          <a:p>
            <a:r>
              <a:rPr lang="en-US" dirty="0" smtClean="0"/>
              <a:t>What is true greatness?</a:t>
            </a:r>
          </a:p>
          <a:p>
            <a:pPr lvl="1"/>
            <a:r>
              <a:rPr lang="en-US" dirty="0" smtClean="0"/>
              <a:t>Jesus demonstrate greatness in John 13 when he was wiling to serve his </a:t>
            </a:r>
            <a:r>
              <a:rPr lang="en-US" dirty="0" err="1" smtClean="0"/>
              <a:t>discriples</a:t>
            </a:r>
            <a:r>
              <a:rPr lang="en-US" dirty="0" smtClean="0"/>
              <a:t> rather than being served. </a:t>
            </a:r>
          </a:p>
          <a:p>
            <a:r>
              <a:rPr lang="en-US" dirty="0" smtClean="0"/>
              <a:t>We need to know God’s and our own</a:t>
            </a:r>
          </a:p>
          <a:p>
            <a:pPr lvl="1"/>
            <a:r>
              <a:rPr lang="en-US" dirty="0" smtClean="0"/>
              <a:t>Dignity and power</a:t>
            </a:r>
          </a:p>
          <a:p>
            <a:pPr lvl="1"/>
            <a:r>
              <a:rPr lang="en-US" dirty="0" smtClean="0"/>
              <a:t>Significance and identify</a:t>
            </a:r>
          </a:p>
          <a:p>
            <a:pPr lvl="1"/>
            <a:r>
              <a:rPr lang="en-US" dirty="0" smtClean="0"/>
              <a:t>Security and destiny</a:t>
            </a:r>
          </a:p>
          <a:p>
            <a:endParaRPr lang="en-US" dirty="0"/>
          </a:p>
        </p:txBody>
      </p:sp>
    </p:spTree>
    <p:extLst>
      <p:ext uri="{BB962C8B-B14F-4D97-AF65-F5344CB8AC3E}">
        <p14:creationId xmlns:p14="http://schemas.microsoft.com/office/powerpoint/2010/main" val="21774044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Treasure (Resources)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The Bible mentions money or material possessions more than </a:t>
            </a:r>
            <a:r>
              <a:rPr lang="en-US" sz="2800" dirty="0" smtClean="0"/>
              <a:t>2,300 times.</a:t>
            </a:r>
          </a:p>
          <a:p>
            <a:pPr marL="0" indent="0">
              <a:buNone/>
            </a:pPr>
            <a:endParaRPr lang="en-US" sz="2800" dirty="0"/>
          </a:p>
          <a:p>
            <a:pPr marL="0" indent="0">
              <a:buNone/>
            </a:pPr>
            <a:r>
              <a:rPr lang="en-US" sz="2800" dirty="0" smtClean="0"/>
              <a:t>What </a:t>
            </a:r>
            <a:r>
              <a:rPr lang="en-US" sz="2800" dirty="0"/>
              <a:t>does this emphasis tell you about the</a:t>
            </a:r>
          </a:p>
          <a:p>
            <a:pPr marL="0" indent="0">
              <a:buNone/>
            </a:pPr>
            <a:r>
              <a:rPr lang="en-US" sz="2800" dirty="0"/>
              <a:t>importance of the topic?</a:t>
            </a:r>
          </a:p>
        </p:txBody>
      </p:sp>
    </p:spTree>
    <p:extLst>
      <p:ext uri="{BB962C8B-B14F-4D97-AF65-F5344CB8AC3E}">
        <p14:creationId xmlns:p14="http://schemas.microsoft.com/office/powerpoint/2010/main" val="1794981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a:solidFill>
                  <a:srgbClr val="FFC000"/>
                </a:solidFill>
              </a:rPr>
              <a:t>What does this emphasis tell you about </a:t>
            </a:r>
            <a:r>
              <a:rPr lang="en-US" sz="2800" dirty="0" smtClean="0">
                <a:solidFill>
                  <a:srgbClr val="FFC000"/>
                </a:solidFill>
              </a:rPr>
              <a:t>our nature </a:t>
            </a:r>
            <a:r>
              <a:rPr lang="en-US" sz="2800" dirty="0">
                <a:solidFill>
                  <a:srgbClr val="FFC000"/>
                </a:solidFill>
              </a:rPr>
              <a:t>and inclinations as humans? </a:t>
            </a:r>
            <a:endParaRPr lang="en-US" sz="2800" dirty="0" smtClean="0">
              <a:solidFill>
                <a:srgbClr val="FFC000"/>
              </a:solidFill>
            </a:endParaRPr>
          </a:p>
          <a:p>
            <a:pPr marL="0" indent="0" algn="ctr">
              <a:buNone/>
            </a:pPr>
            <a:endParaRPr lang="en-US" sz="2800" dirty="0">
              <a:solidFill>
                <a:srgbClr val="FFC000"/>
              </a:solidFill>
            </a:endParaRPr>
          </a:p>
          <a:p>
            <a:pPr marL="0" indent="0" algn="ctr">
              <a:buNone/>
            </a:pPr>
            <a:r>
              <a:rPr lang="en-US" sz="2800" dirty="0" smtClean="0">
                <a:solidFill>
                  <a:srgbClr val="FFC000"/>
                </a:solidFill>
              </a:rPr>
              <a:t>Do you struggle </a:t>
            </a:r>
            <a:r>
              <a:rPr lang="en-US" sz="2800" dirty="0">
                <a:solidFill>
                  <a:srgbClr val="FFC000"/>
                </a:solidFill>
              </a:rPr>
              <a:t>with stewardship of treasure?</a:t>
            </a:r>
          </a:p>
        </p:txBody>
      </p:sp>
    </p:spTree>
    <p:extLst>
      <p:ext uri="{BB962C8B-B14F-4D97-AF65-F5344CB8AC3E}">
        <p14:creationId xmlns:p14="http://schemas.microsoft.com/office/powerpoint/2010/main" val="49132454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Deuteronomy 8:17-28</a:t>
            </a:r>
          </a:p>
          <a:p>
            <a:r>
              <a:rPr lang="en-US" sz="2000" dirty="0" smtClean="0"/>
              <a:t>Job 1:1-3</a:t>
            </a:r>
          </a:p>
          <a:p>
            <a:r>
              <a:rPr lang="en-US" sz="2000" dirty="0" smtClean="0"/>
              <a:t>Psalm 24:1</a:t>
            </a:r>
          </a:p>
          <a:p>
            <a:r>
              <a:rPr lang="en-US" sz="2000" dirty="0" smtClean="0"/>
              <a:t>Psalm 50:10-11</a:t>
            </a:r>
          </a:p>
          <a:p>
            <a:r>
              <a:rPr lang="en-US" sz="2000" dirty="0" smtClean="0"/>
              <a:t>Matthew 6:19-21</a:t>
            </a:r>
          </a:p>
          <a:p>
            <a:r>
              <a:rPr lang="en-US" sz="2000" dirty="0" smtClean="0"/>
              <a:t>1 Timothy 6:6-10</a:t>
            </a:r>
          </a:p>
          <a:p>
            <a:r>
              <a:rPr lang="en-US" sz="2000" dirty="0" smtClean="0"/>
              <a:t>1 John 3:17</a:t>
            </a:r>
          </a:p>
          <a:p>
            <a:endParaRPr lang="en-US" dirty="0"/>
          </a:p>
        </p:txBody>
      </p:sp>
    </p:spTree>
    <p:extLst>
      <p:ext uri="{BB962C8B-B14F-4D97-AF65-F5344CB8AC3E}">
        <p14:creationId xmlns:p14="http://schemas.microsoft.com/office/powerpoint/2010/main" val="226792750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5671"/>
          </a:xfrm>
        </p:spPr>
        <p:txBody>
          <a:bodyPr/>
          <a:lstStyle/>
          <a:p>
            <a:r>
              <a:rPr lang="en-US" dirty="0" smtClean="0"/>
              <a:t>Managing Truth</a:t>
            </a:r>
            <a:endParaRPr lang="en-US" dirty="0"/>
          </a:p>
        </p:txBody>
      </p:sp>
      <p:sp>
        <p:nvSpPr>
          <p:cNvPr id="3" name="Content Placeholder 2"/>
          <p:cNvSpPr>
            <a:spLocks noGrp="1"/>
          </p:cNvSpPr>
          <p:nvPr>
            <p:ph idx="1"/>
          </p:nvPr>
        </p:nvSpPr>
        <p:spPr/>
        <p:txBody>
          <a:bodyPr/>
          <a:lstStyle/>
          <a:p>
            <a:r>
              <a:rPr lang="en-US" dirty="0" smtClean="0"/>
              <a:t>Luke 8:18 (NIV)</a:t>
            </a:r>
          </a:p>
          <a:p>
            <a:endParaRPr lang="en-US" dirty="0"/>
          </a:p>
          <a:p>
            <a:pPr marL="0" indent="0">
              <a:buNone/>
            </a:pPr>
            <a:r>
              <a:rPr lang="en-US" sz="2800" dirty="0" smtClean="0"/>
              <a:t>Take </a:t>
            </a:r>
            <a:r>
              <a:rPr lang="en-US" sz="2800" dirty="0"/>
              <a:t>care how you listen; for whoever has</a:t>
            </a:r>
            <a:r>
              <a:rPr lang="en-US" sz="2800" dirty="0" smtClean="0"/>
              <a:t>, to </a:t>
            </a:r>
            <a:r>
              <a:rPr lang="en-US" sz="2800" dirty="0"/>
              <a:t>him more shall be given; and </a:t>
            </a:r>
            <a:r>
              <a:rPr lang="en-US" sz="2800" dirty="0" smtClean="0"/>
              <a:t>whoever does </a:t>
            </a:r>
            <a:r>
              <a:rPr lang="en-US" sz="2800" dirty="0"/>
              <a:t>not have, even what he thinks he </a:t>
            </a:r>
            <a:r>
              <a:rPr lang="en-US" sz="2800" dirty="0" smtClean="0"/>
              <a:t>has shall </a:t>
            </a:r>
            <a:r>
              <a:rPr lang="en-US" sz="2800" dirty="0"/>
              <a:t>be taken away from him.</a:t>
            </a:r>
          </a:p>
          <a:p>
            <a:endParaRPr lang="en-US" dirty="0"/>
          </a:p>
        </p:txBody>
      </p:sp>
    </p:spTree>
    <p:extLst>
      <p:ext uri="{BB962C8B-B14F-4D97-AF65-F5344CB8AC3E}">
        <p14:creationId xmlns:p14="http://schemas.microsoft.com/office/powerpoint/2010/main" val="81311164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02771"/>
          </a:xfrm>
        </p:spPr>
        <p:txBody>
          <a:bodyPr>
            <a:normAutofit fontScale="90000"/>
          </a:bodyPr>
          <a:lstStyle/>
          <a:p>
            <a:endParaRPr lang="en-US" dirty="0"/>
          </a:p>
        </p:txBody>
      </p:sp>
      <p:sp>
        <p:nvSpPr>
          <p:cNvPr id="3" name="Content Placeholder 2"/>
          <p:cNvSpPr>
            <a:spLocks noGrp="1"/>
          </p:cNvSpPr>
          <p:nvPr>
            <p:ph idx="1"/>
          </p:nvPr>
        </p:nvSpPr>
        <p:spPr>
          <a:xfrm>
            <a:off x="677334" y="1453243"/>
            <a:ext cx="8596668" cy="4588119"/>
          </a:xfrm>
        </p:spPr>
        <p:txBody>
          <a:bodyPr>
            <a:normAutofit lnSpcReduction="10000"/>
          </a:bodyPr>
          <a:lstStyle/>
          <a:p>
            <a:r>
              <a:rPr lang="en-US" sz="2400" dirty="0" smtClean="0"/>
              <a:t>Truthfulness is important to God and is one of the defining ways we give a Christian witness.</a:t>
            </a:r>
          </a:p>
          <a:p>
            <a:pPr marL="0" indent="0">
              <a:buNone/>
            </a:pPr>
            <a:endParaRPr lang="en-US" dirty="0"/>
          </a:p>
          <a:p>
            <a:r>
              <a:rPr lang="en-US" sz="2000" dirty="0" smtClean="0"/>
              <a:t>Zechariah 8:14-17</a:t>
            </a:r>
          </a:p>
          <a:p>
            <a:r>
              <a:rPr lang="en-US" sz="2000" dirty="0" smtClean="0"/>
              <a:t>James 4:5-8</a:t>
            </a:r>
          </a:p>
          <a:p>
            <a:r>
              <a:rPr lang="en-US" sz="2000" dirty="0" smtClean="0"/>
              <a:t>James 5:12 (Matthew 5:37)</a:t>
            </a:r>
          </a:p>
          <a:p>
            <a:r>
              <a:rPr lang="en-US" sz="2000" dirty="0" smtClean="0"/>
              <a:t>Psalm 52:2-4</a:t>
            </a:r>
          </a:p>
          <a:p>
            <a:r>
              <a:rPr lang="en-US" sz="2000" dirty="0" smtClean="0"/>
              <a:t>Psalm 15:2-3</a:t>
            </a:r>
          </a:p>
          <a:p>
            <a:r>
              <a:rPr lang="en-US" sz="2000" dirty="0" smtClean="0"/>
              <a:t>Ephesians 4:25</a:t>
            </a:r>
          </a:p>
          <a:p>
            <a:endParaRPr lang="en-US" sz="2000" dirty="0"/>
          </a:p>
          <a:p>
            <a:r>
              <a:rPr lang="en-US" sz="2000" dirty="0" smtClean="0"/>
              <a:t>Philippians 4.8 .  Whatever is . . .  Think (and speak) these things. </a:t>
            </a:r>
            <a:endParaRPr lang="en-US" sz="2000" dirty="0"/>
          </a:p>
        </p:txBody>
      </p:sp>
    </p:spTree>
    <p:extLst>
      <p:ext uri="{BB962C8B-B14F-4D97-AF65-F5344CB8AC3E}">
        <p14:creationId xmlns:p14="http://schemas.microsoft.com/office/powerpoint/2010/main" val="88266399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areas of our lives require truthfulness?</a:t>
            </a:r>
          </a:p>
          <a:p>
            <a:pPr marL="0" indent="0">
              <a:buNone/>
            </a:pPr>
            <a:r>
              <a:rPr lang="en-US" dirty="0"/>
              <a:t>	</a:t>
            </a:r>
            <a:r>
              <a:rPr lang="en-US" dirty="0" smtClean="0"/>
              <a:t>	words</a:t>
            </a:r>
          </a:p>
          <a:p>
            <a:pPr marL="0" indent="0">
              <a:buNone/>
            </a:pPr>
            <a:r>
              <a:rPr lang="en-US" dirty="0"/>
              <a:t>	</a:t>
            </a:r>
            <a:r>
              <a:rPr lang="en-US" dirty="0" smtClean="0"/>
              <a:t>	actions – making words and actions match</a:t>
            </a:r>
          </a:p>
          <a:p>
            <a:pPr marL="0" indent="0">
              <a:buNone/>
            </a:pPr>
            <a:r>
              <a:rPr lang="en-US" dirty="0"/>
              <a:t>	</a:t>
            </a:r>
            <a:r>
              <a:rPr lang="en-US" dirty="0" smtClean="0"/>
              <a:t>	thoughts</a:t>
            </a:r>
          </a:p>
          <a:p>
            <a:pPr marL="0" indent="0">
              <a:buNone/>
            </a:pPr>
            <a:r>
              <a:rPr lang="en-US" dirty="0"/>
              <a:t>	</a:t>
            </a:r>
            <a:r>
              <a:rPr lang="en-US" dirty="0" smtClean="0"/>
              <a:t>	</a:t>
            </a:r>
          </a:p>
        </p:txBody>
      </p:sp>
    </p:spTree>
    <p:extLst>
      <p:ext uri="{BB962C8B-B14F-4D97-AF65-F5344CB8AC3E}">
        <p14:creationId xmlns:p14="http://schemas.microsoft.com/office/powerpoint/2010/main" val="43920986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Truthfulness in our lives is seen in our integrity and responsibility</a:t>
            </a:r>
            <a:r>
              <a:rPr lang="en-US" dirty="0" smtClean="0"/>
              <a:t>.</a:t>
            </a:r>
          </a:p>
          <a:p>
            <a:endParaRPr lang="en-US" dirty="0"/>
          </a:p>
          <a:p>
            <a:pPr marL="0" indent="0">
              <a:buNone/>
            </a:pPr>
            <a:r>
              <a:rPr lang="en-US" dirty="0"/>
              <a:t>	Honest, responsible people are generally truthful to themselves and to </a:t>
            </a:r>
            <a:r>
              <a:rPr lang="en-US" dirty="0" smtClean="0"/>
              <a:t>	others.</a:t>
            </a:r>
          </a:p>
          <a:p>
            <a:pPr marL="0" indent="0">
              <a:buNone/>
            </a:pPr>
            <a:endParaRPr lang="en-US" dirty="0"/>
          </a:p>
          <a:p>
            <a:pPr marL="0" indent="0">
              <a:buNone/>
            </a:pPr>
            <a:r>
              <a:rPr lang="en-US" dirty="0"/>
              <a:t>	Truthfulness is </a:t>
            </a:r>
            <a:r>
              <a:rPr lang="en-US" dirty="0" smtClean="0"/>
              <a:t>not only a matter of what we say or do that others can see.</a:t>
            </a:r>
          </a:p>
          <a:p>
            <a:pPr marL="0" indent="0">
              <a:buNone/>
            </a:pPr>
            <a:r>
              <a:rPr lang="en-US" dirty="0" smtClean="0"/>
              <a:t>	Truthfulness resides within us and is then seen in what we do and say. </a:t>
            </a:r>
            <a:endParaRPr lang="en-US" dirty="0"/>
          </a:p>
          <a:p>
            <a:endParaRPr lang="en-US" dirty="0"/>
          </a:p>
        </p:txBody>
      </p:sp>
    </p:spTree>
    <p:extLst>
      <p:ext uri="{BB962C8B-B14F-4D97-AF65-F5344CB8AC3E}">
        <p14:creationId xmlns:p14="http://schemas.microsoft.com/office/powerpoint/2010/main" val="4331431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In what areas of your life do you find it hard to be truthful?</a:t>
            </a:r>
          </a:p>
          <a:p>
            <a:pPr marL="0" indent="0" algn="ctr">
              <a:buNone/>
            </a:pPr>
            <a:endParaRPr lang="en-US" sz="2400" dirty="0">
              <a:solidFill>
                <a:srgbClr val="FFC000"/>
              </a:solidFill>
            </a:endParaRPr>
          </a:p>
          <a:p>
            <a:pPr marL="0" indent="0" algn="ctr">
              <a:buNone/>
            </a:pPr>
            <a:endParaRPr lang="en-US" sz="2400" dirty="0" smtClean="0">
              <a:solidFill>
                <a:srgbClr val="FFC000"/>
              </a:solidFill>
            </a:endParaRPr>
          </a:p>
          <a:p>
            <a:pPr marL="0" indent="0" algn="ctr">
              <a:buNone/>
            </a:pPr>
            <a:r>
              <a:rPr lang="en-US" sz="2400" dirty="0" smtClean="0">
                <a:solidFill>
                  <a:srgbClr val="FFC000"/>
                </a:solidFill>
              </a:rPr>
              <a:t>Starting today, what can you do to be a more truthful person?</a:t>
            </a:r>
            <a:endParaRPr lang="en-US" sz="2400" dirty="0">
              <a:solidFill>
                <a:srgbClr val="FFC000"/>
              </a:solidFill>
            </a:endParaRPr>
          </a:p>
        </p:txBody>
      </p:sp>
    </p:spTree>
    <p:extLst>
      <p:ext uri="{BB962C8B-B14F-4D97-AF65-F5344CB8AC3E}">
        <p14:creationId xmlns:p14="http://schemas.microsoft.com/office/powerpoint/2010/main" val="115961555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657"/>
          </a:xfrm>
        </p:spPr>
        <p:txBody>
          <a:bodyPr/>
          <a:lstStyle/>
          <a:p>
            <a:r>
              <a:rPr lang="en-US" dirty="0" smtClean="0"/>
              <a:t>Managing Relationships</a:t>
            </a:r>
            <a:endParaRPr lang="en-US" dirty="0"/>
          </a:p>
        </p:txBody>
      </p:sp>
      <p:sp>
        <p:nvSpPr>
          <p:cNvPr id="3" name="Content Placeholder 2"/>
          <p:cNvSpPr>
            <a:spLocks noGrp="1"/>
          </p:cNvSpPr>
          <p:nvPr>
            <p:ph idx="1"/>
          </p:nvPr>
        </p:nvSpPr>
        <p:spPr>
          <a:xfrm>
            <a:off x="677334" y="1600201"/>
            <a:ext cx="8596668" cy="4441162"/>
          </a:xfrm>
        </p:spPr>
        <p:txBody>
          <a:bodyPr>
            <a:normAutofit/>
          </a:bodyPr>
          <a:lstStyle/>
          <a:p>
            <a:pPr marL="0" indent="0" algn="ctr">
              <a:buNone/>
            </a:pPr>
            <a:endParaRPr lang="en-US" sz="3200" dirty="0" smtClean="0">
              <a:solidFill>
                <a:srgbClr val="FFC000"/>
              </a:solidFill>
            </a:endParaRPr>
          </a:p>
          <a:p>
            <a:pPr marL="0" indent="0" algn="ctr">
              <a:buNone/>
            </a:pPr>
            <a:endParaRPr lang="en-US" sz="3200" dirty="0">
              <a:solidFill>
                <a:srgbClr val="FFC000"/>
              </a:solidFill>
            </a:endParaRPr>
          </a:p>
          <a:p>
            <a:pPr marL="0" indent="0" algn="ctr">
              <a:buNone/>
            </a:pPr>
            <a:r>
              <a:rPr lang="en-US" sz="3200" dirty="0" smtClean="0">
                <a:solidFill>
                  <a:srgbClr val="FFC000"/>
                </a:solidFill>
              </a:rPr>
              <a:t>What </a:t>
            </a:r>
            <a:r>
              <a:rPr lang="en-US" sz="3200" dirty="0">
                <a:solidFill>
                  <a:srgbClr val="FFC000"/>
                </a:solidFill>
              </a:rPr>
              <a:t>mistakes do you often see </a:t>
            </a:r>
            <a:r>
              <a:rPr lang="en-US" sz="3200" dirty="0" smtClean="0">
                <a:solidFill>
                  <a:srgbClr val="FFC000"/>
                </a:solidFill>
              </a:rPr>
              <a:t>people make in caring for relationships</a:t>
            </a:r>
            <a:r>
              <a:rPr lang="en-US" sz="3200" dirty="0">
                <a:solidFill>
                  <a:srgbClr val="FFC000"/>
                </a:solidFill>
              </a:rPr>
              <a:t>?</a:t>
            </a:r>
          </a:p>
        </p:txBody>
      </p:sp>
    </p:spTree>
    <p:extLst>
      <p:ext uri="{BB962C8B-B14F-4D97-AF65-F5344CB8AC3E}">
        <p14:creationId xmlns:p14="http://schemas.microsoft.com/office/powerpoint/2010/main" val="377903764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7071"/>
          </a:xfrm>
        </p:spPr>
        <p:txBody>
          <a:bodyPr>
            <a:normAutofit fontScale="90000"/>
          </a:bodyPr>
          <a:lstStyle/>
          <a:p>
            <a:endParaRPr lang="en-US" dirty="0"/>
          </a:p>
        </p:txBody>
      </p:sp>
      <p:sp>
        <p:nvSpPr>
          <p:cNvPr id="3" name="Content Placeholder 2"/>
          <p:cNvSpPr>
            <a:spLocks noGrp="1"/>
          </p:cNvSpPr>
          <p:nvPr>
            <p:ph idx="1"/>
          </p:nvPr>
        </p:nvSpPr>
        <p:spPr>
          <a:xfrm>
            <a:off x="677334" y="1551215"/>
            <a:ext cx="8596668" cy="4490148"/>
          </a:xfrm>
        </p:spPr>
        <p:txBody>
          <a:bodyPr/>
          <a:lstStyle/>
          <a:p>
            <a:r>
              <a:rPr lang="en-US" sz="2400" dirty="0" smtClean="0"/>
              <a:t>What does God expect from us in caring for our relationships with one another?</a:t>
            </a:r>
          </a:p>
          <a:p>
            <a:r>
              <a:rPr lang="en-US" sz="2400" dirty="0" smtClean="0"/>
              <a:t>&gt;&gt;</a:t>
            </a:r>
          </a:p>
          <a:p>
            <a:r>
              <a:rPr lang="en-US" sz="2400" dirty="0" smtClean="0"/>
              <a:t>&gt;&gt;</a:t>
            </a:r>
          </a:p>
          <a:p>
            <a:r>
              <a:rPr lang="en-US" sz="2400" dirty="0" smtClean="0"/>
              <a:t>&gt;&gt;</a:t>
            </a:r>
            <a:endParaRPr lang="en-US" sz="2400" dirty="0"/>
          </a:p>
          <a:p>
            <a:endParaRPr lang="en-US" dirty="0"/>
          </a:p>
        </p:txBody>
      </p:sp>
    </p:spTree>
    <p:extLst>
      <p:ext uri="{BB962C8B-B14F-4D97-AF65-F5344CB8AC3E}">
        <p14:creationId xmlns:p14="http://schemas.microsoft.com/office/powerpoint/2010/main" val="15696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a:t>Jesus know who he was and whose he was. </a:t>
            </a:r>
          </a:p>
          <a:p>
            <a:r>
              <a:rPr lang="en-US" dirty="0" smtClean="0"/>
              <a:t>He understood his relationship with God and with others.</a:t>
            </a:r>
          </a:p>
          <a:p>
            <a:endParaRPr lang="en-US" dirty="0"/>
          </a:p>
          <a:p>
            <a:r>
              <a:rPr lang="en-US" dirty="0" smtClean="0"/>
              <a:t>In Christ we find our </a:t>
            </a:r>
          </a:p>
          <a:p>
            <a:pPr lvl="1"/>
            <a:r>
              <a:rPr lang="en-US" dirty="0" smtClean="0"/>
              <a:t>Dignity and power (Ephesians 1.3 &amp; 19; 3.16 &amp; 20-21)</a:t>
            </a:r>
          </a:p>
          <a:p>
            <a:pPr lvl="1"/>
            <a:r>
              <a:rPr lang="en-US" dirty="0" smtClean="0"/>
              <a:t>Significance and identity (Romans 8.16; 1 John 3.1-2)</a:t>
            </a:r>
          </a:p>
          <a:p>
            <a:pPr lvl="1"/>
            <a:r>
              <a:rPr lang="en-US" dirty="0" smtClean="0"/>
              <a:t>Security and destiny (Romans 8.18 &amp; 35-39</a:t>
            </a:r>
          </a:p>
          <a:p>
            <a:pPr lvl="1"/>
            <a:endParaRPr lang="en-US" dirty="0"/>
          </a:p>
          <a:p>
            <a:r>
              <a:rPr lang="en-US" dirty="0" smtClean="0"/>
              <a:t>When these truths begin to define our self-image, they make us secure enough to love and serve others without putting our own interests first.</a:t>
            </a:r>
          </a:p>
          <a:p>
            <a:r>
              <a:rPr lang="en-US" dirty="0" smtClean="0"/>
              <a:t>We have nothing to prove because we know who and whose we are. </a:t>
            </a:r>
          </a:p>
          <a:p>
            <a:r>
              <a:rPr lang="en-US" dirty="0" smtClean="0"/>
              <a:t>We become more concerned with what God thinks than about what others think. </a:t>
            </a:r>
            <a:endParaRPr lang="en-US" dirty="0"/>
          </a:p>
        </p:txBody>
      </p:sp>
    </p:spTree>
    <p:extLst>
      <p:ext uri="{BB962C8B-B14F-4D97-AF65-F5344CB8AC3E}">
        <p14:creationId xmlns:p14="http://schemas.microsoft.com/office/powerpoint/2010/main" val="38515391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Job 42:10</a:t>
            </a:r>
          </a:p>
          <a:p>
            <a:r>
              <a:rPr lang="en-US" sz="2400" dirty="0" smtClean="0"/>
              <a:t>Luke 16:9</a:t>
            </a:r>
          </a:p>
          <a:p>
            <a:r>
              <a:rPr lang="en-US" sz="2400" dirty="0" smtClean="0"/>
              <a:t>Colossians 4:5</a:t>
            </a:r>
          </a:p>
          <a:p>
            <a:r>
              <a:rPr lang="en-US" sz="2400" dirty="0" smtClean="0"/>
              <a:t>3 John 5-8</a:t>
            </a:r>
            <a:endParaRPr lang="en-US" sz="2400" dirty="0"/>
          </a:p>
        </p:txBody>
      </p:sp>
    </p:spTree>
    <p:extLst>
      <p:ext uri="{BB962C8B-B14F-4D97-AF65-F5344CB8AC3E}">
        <p14:creationId xmlns:p14="http://schemas.microsoft.com/office/powerpoint/2010/main" val="3766598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800" dirty="0" smtClean="0">
                <a:solidFill>
                  <a:srgbClr val="FFC000"/>
                </a:solidFill>
              </a:rPr>
              <a:t>Is there a relationship in your life that you are not managing well?</a:t>
            </a:r>
          </a:p>
          <a:p>
            <a:pPr marL="0" indent="0" algn="ctr">
              <a:buNone/>
            </a:pPr>
            <a:endParaRPr lang="en-US" sz="2800" dirty="0">
              <a:solidFill>
                <a:srgbClr val="FFC000"/>
              </a:solidFill>
            </a:endParaRPr>
          </a:p>
          <a:p>
            <a:pPr marL="0" indent="0" algn="ctr">
              <a:buNone/>
            </a:pPr>
            <a:endParaRPr lang="en-US" sz="2800" dirty="0" smtClean="0">
              <a:solidFill>
                <a:srgbClr val="FFC000"/>
              </a:solidFill>
            </a:endParaRPr>
          </a:p>
          <a:p>
            <a:pPr marL="0" indent="0" algn="ctr">
              <a:buNone/>
            </a:pPr>
            <a:r>
              <a:rPr lang="en-US" sz="2800" dirty="0" smtClean="0">
                <a:solidFill>
                  <a:srgbClr val="FFC000"/>
                </a:solidFill>
              </a:rPr>
              <a:t>What can you do to help make the relationship better?</a:t>
            </a:r>
            <a:endParaRPr lang="en-US" sz="2800" dirty="0">
              <a:solidFill>
                <a:srgbClr val="FFC000"/>
              </a:solidFill>
            </a:endParaRPr>
          </a:p>
        </p:txBody>
      </p:sp>
    </p:spTree>
    <p:extLst>
      <p:ext uri="{BB962C8B-B14F-4D97-AF65-F5344CB8AC3E}">
        <p14:creationId xmlns:p14="http://schemas.microsoft.com/office/powerpoint/2010/main" val="20622519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r>
              <a:rPr lang="en-US" dirty="0" smtClean="0"/>
              <a:t>Managing Emotions</a:t>
            </a:r>
            <a:endParaRPr lang="en-US" dirty="0"/>
          </a:p>
        </p:txBody>
      </p:sp>
      <p:sp>
        <p:nvSpPr>
          <p:cNvPr id="3" name="Content Placeholder 2"/>
          <p:cNvSpPr>
            <a:spLocks noGrp="1"/>
          </p:cNvSpPr>
          <p:nvPr>
            <p:ph idx="1"/>
          </p:nvPr>
        </p:nvSpPr>
        <p:spPr>
          <a:xfrm>
            <a:off x="677334" y="1681843"/>
            <a:ext cx="8596668" cy="4359519"/>
          </a:xfrm>
        </p:spPr>
        <p:txBody>
          <a:bodyPr>
            <a:normAutofit/>
          </a:bodyPr>
          <a:lstStyle/>
          <a:p>
            <a:pPr marL="0" indent="0">
              <a:buNone/>
            </a:pPr>
            <a:r>
              <a:rPr lang="en-US" sz="3200" dirty="0" smtClean="0"/>
              <a:t>What does it mean to manage our emotions?</a:t>
            </a:r>
          </a:p>
          <a:p>
            <a:pPr marL="0" indent="0">
              <a:buNone/>
            </a:pPr>
            <a:r>
              <a:rPr lang="en-US" sz="3200" dirty="0" smtClean="0"/>
              <a:t>What are indications that we are not managing our emotions?</a:t>
            </a:r>
          </a:p>
          <a:p>
            <a:pPr marL="0" indent="0">
              <a:buNone/>
            </a:pPr>
            <a:r>
              <a:rPr lang="en-US" sz="3200" dirty="0" smtClean="0"/>
              <a:t>Is it possible to manage our emotions 100% of the time?</a:t>
            </a:r>
          </a:p>
          <a:p>
            <a:pPr marL="0" indent="0">
              <a:buNone/>
            </a:pPr>
            <a:r>
              <a:rPr lang="en-US" sz="3200" dirty="0" smtClean="0"/>
              <a:t>What is Emotional Intelligence? </a:t>
            </a:r>
          </a:p>
        </p:txBody>
      </p:sp>
    </p:spTree>
    <p:extLst>
      <p:ext uri="{BB962C8B-B14F-4D97-AF65-F5344CB8AC3E}">
        <p14:creationId xmlns:p14="http://schemas.microsoft.com/office/powerpoint/2010/main" val="6430503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9070823" cy="3880773"/>
          </a:xfrm>
        </p:spPr>
        <p:txBody>
          <a:bodyPr/>
          <a:lstStyle/>
          <a:p>
            <a:r>
              <a:rPr lang="en-US" sz="2800" dirty="0"/>
              <a:t>We should _____________ our emotions rather than allowing our emotions to </a:t>
            </a:r>
            <a:r>
              <a:rPr lang="en-US" sz="2800" dirty="0" smtClean="0"/>
              <a:t>______________ us</a:t>
            </a:r>
            <a:r>
              <a:rPr lang="en-US" sz="2800" dirty="0"/>
              <a:t>. </a:t>
            </a:r>
            <a:endParaRPr lang="en-US" sz="2800" dirty="0" smtClean="0"/>
          </a:p>
          <a:p>
            <a:endParaRPr lang="en-US" sz="2800" dirty="0"/>
          </a:p>
          <a:p>
            <a:pPr marL="0" indent="0" algn="ctr">
              <a:buNone/>
            </a:pPr>
            <a:r>
              <a:rPr lang="en-US" sz="2800" dirty="0" smtClean="0">
                <a:solidFill>
                  <a:srgbClr val="FFC000"/>
                </a:solidFill>
              </a:rPr>
              <a:t>In what emotional areas to do you need to exercise more control over your emotions (demonstrate more emotional intelligence). </a:t>
            </a:r>
          </a:p>
          <a:p>
            <a:endParaRPr lang="en-US" sz="2800" dirty="0"/>
          </a:p>
          <a:p>
            <a:pPr marL="0" indent="0">
              <a:buNone/>
            </a:pPr>
            <a:endParaRPr lang="en-US" dirty="0"/>
          </a:p>
        </p:txBody>
      </p:sp>
    </p:spTree>
    <p:extLst>
      <p:ext uri="{BB962C8B-B14F-4D97-AF65-F5344CB8AC3E}">
        <p14:creationId xmlns:p14="http://schemas.microsoft.com/office/powerpoint/2010/main" val="149106001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vs Product</a:t>
            </a:r>
            <a:br>
              <a:rPr lang="en-US" dirty="0" smtClean="0"/>
            </a:br>
            <a:r>
              <a:rPr lang="en-US" sz="2800" dirty="0" smtClean="0"/>
              <a:t>Chapter 21</a:t>
            </a:r>
            <a:endParaRPr lang="en-US" sz="2800" dirty="0"/>
          </a:p>
        </p:txBody>
      </p:sp>
      <p:sp>
        <p:nvSpPr>
          <p:cNvPr id="3" name="Content Placeholder 2"/>
          <p:cNvSpPr>
            <a:spLocks noGrp="1"/>
          </p:cNvSpPr>
          <p:nvPr>
            <p:ph idx="1"/>
          </p:nvPr>
        </p:nvSpPr>
        <p:spPr/>
        <p:txBody>
          <a:bodyPr>
            <a:normAutofit/>
          </a:bodyPr>
          <a:lstStyle/>
          <a:p>
            <a:r>
              <a:rPr lang="en-US" sz="2800" dirty="0" smtClean="0"/>
              <a:t>Matthew 6:34</a:t>
            </a:r>
          </a:p>
          <a:p>
            <a:pPr marL="0" indent="0">
              <a:buNone/>
            </a:pPr>
            <a:r>
              <a:rPr lang="en-US" sz="2800" dirty="0"/>
              <a:t>	</a:t>
            </a:r>
            <a:r>
              <a:rPr lang="en-US" sz="2800" dirty="0" smtClean="0"/>
              <a:t>Do not worry about tomorrow; for tomorrow will care for itself. Each day has enough trouble of its own. </a:t>
            </a:r>
            <a:endParaRPr lang="en-US" sz="2800" dirty="0"/>
          </a:p>
        </p:txBody>
      </p:sp>
    </p:spTree>
    <p:extLst>
      <p:ext uri="{BB962C8B-B14F-4D97-AF65-F5344CB8AC3E}">
        <p14:creationId xmlns:p14="http://schemas.microsoft.com/office/powerpoint/2010/main" val="297888854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pPr algn="ctr"/>
            <a:r>
              <a:rPr lang="en-US" dirty="0" smtClean="0"/>
              <a:t>World vs Word (God’s word)</a:t>
            </a:r>
            <a:endParaRPr lang="en-US" dirty="0"/>
          </a:p>
        </p:txBody>
      </p:sp>
      <p:pic>
        <p:nvPicPr>
          <p:cNvPr id="5" name="Picture 4"/>
          <p:cNvPicPr>
            <a:picLocks noChangeAspect="1"/>
          </p:cNvPicPr>
          <p:nvPr/>
        </p:nvPicPr>
        <p:blipFill>
          <a:blip r:embed="rId2"/>
          <a:stretch>
            <a:fillRect/>
          </a:stretch>
        </p:blipFill>
        <p:spPr>
          <a:xfrm>
            <a:off x="5561556" y="2254685"/>
            <a:ext cx="3920647" cy="3786677"/>
          </a:xfrm>
          <a:prstGeom prst="rect">
            <a:avLst/>
          </a:prstGeom>
        </p:spPr>
      </p:pic>
      <p:pic>
        <p:nvPicPr>
          <p:cNvPr id="7" name="Content Placeholder 6"/>
          <p:cNvPicPr>
            <a:picLocks noGrp="1" noChangeAspect="1"/>
          </p:cNvPicPr>
          <p:nvPr>
            <p:ph idx="1"/>
          </p:nvPr>
        </p:nvPicPr>
        <p:blipFill>
          <a:blip r:embed="rId3"/>
          <a:stretch>
            <a:fillRect/>
          </a:stretch>
        </p:blipFill>
        <p:spPr>
          <a:xfrm>
            <a:off x="778440" y="2159925"/>
            <a:ext cx="3881437" cy="3881437"/>
          </a:xfrm>
          <a:prstGeom prst="rect">
            <a:avLst/>
          </a:prstGeom>
        </p:spPr>
      </p:pic>
    </p:spTree>
    <p:extLst>
      <p:ext uri="{BB962C8B-B14F-4D97-AF65-F5344CB8AC3E}">
        <p14:creationId xmlns:p14="http://schemas.microsoft.com/office/powerpoint/2010/main" val="428208199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images show what we have previously discussed – us at the center of our lives or God. </a:t>
            </a:r>
          </a:p>
          <a:p>
            <a:endParaRPr lang="en-US" dirty="0"/>
          </a:p>
          <a:p>
            <a:r>
              <a:rPr lang="en-US" dirty="0" smtClean="0"/>
              <a:t>Is it all about me or about</a:t>
            </a:r>
          </a:p>
          <a:p>
            <a:pPr marL="0" indent="0">
              <a:buNone/>
            </a:pPr>
            <a:r>
              <a:rPr lang="en-US" dirty="0"/>
              <a:t> </a:t>
            </a:r>
            <a:r>
              <a:rPr lang="en-US" dirty="0" smtClean="0"/>
              <a:t> 	how I relate to God and </a:t>
            </a:r>
          </a:p>
          <a:p>
            <a:pPr marL="0" indent="0">
              <a:buNone/>
            </a:pPr>
            <a:r>
              <a:rPr lang="en-US" dirty="0"/>
              <a:t>	</a:t>
            </a:r>
            <a:r>
              <a:rPr lang="en-US" dirty="0" smtClean="0"/>
              <a:t>serve others? </a:t>
            </a:r>
          </a:p>
          <a:p>
            <a:endParaRPr lang="en-US" dirty="0"/>
          </a:p>
        </p:txBody>
      </p:sp>
      <p:pic>
        <p:nvPicPr>
          <p:cNvPr id="4" name="Picture 3"/>
          <p:cNvPicPr>
            <a:picLocks noChangeAspect="1"/>
          </p:cNvPicPr>
          <p:nvPr/>
        </p:nvPicPr>
        <p:blipFill>
          <a:blip r:embed="rId2"/>
          <a:stretch>
            <a:fillRect/>
          </a:stretch>
        </p:blipFill>
        <p:spPr>
          <a:xfrm>
            <a:off x="4116339" y="2686580"/>
            <a:ext cx="5157663" cy="2828789"/>
          </a:xfrm>
          <a:prstGeom prst="rect">
            <a:avLst/>
          </a:prstGeom>
        </p:spPr>
      </p:pic>
    </p:spTree>
    <p:extLst>
      <p:ext uri="{BB962C8B-B14F-4D97-AF65-F5344CB8AC3E}">
        <p14:creationId xmlns:p14="http://schemas.microsoft.com/office/powerpoint/2010/main" val="230506056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World – achievement and activity define who you are</a:t>
            </a:r>
          </a:p>
          <a:p>
            <a:endParaRPr lang="en-US" sz="2400" dirty="0" smtClean="0"/>
          </a:p>
          <a:p>
            <a:r>
              <a:rPr lang="en-US" sz="2400" dirty="0" smtClean="0"/>
              <a:t>Word – Christ defines who you are and is the basis for all we do</a:t>
            </a:r>
            <a:endParaRPr lang="en-US" sz="2400" dirty="0"/>
          </a:p>
        </p:txBody>
      </p:sp>
    </p:spTree>
    <p:extLst>
      <p:ext uri="{BB962C8B-B14F-4D97-AF65-F5344CB8AC3E}">
        <p14:creationId xmlns:p14="http://schemas.microsoft.com/office/powerpoint/2010/main" val="393783865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 every journey through life is pleasant.</a:t>
            </a:r>
          </a:p>
          <a:p>
            <a:r>
              <a:rPr lang="en-US" dirty="0" smtClean="0"/>
              <a:t>Every life has steps of the journey that involve – </a:t>
            </a:r>
          </a:p>
          <a:p>
            <a:pPr marL="0" indent="0">
              <a:buNone/>
            </a:pPr>
            <a:r>
              <a:rPr lang="en-US" dirty="0"/>
              <a:t>	</a:t>
            </a:r>
            <a:r>
              <a:rPr lang="en-US" dirty="0" smtClean="0"/>
              <a:t>	uncertainty</a:t>
            </a:r>
          </a:p>
          <a:p>
            <a:pPr marL="0" indent="0">
              <a:buNone/>
            </a:pPr>
            <a:r>
              <a:rPr lang="en-US" dirty="0"/>
              <a:t>	</a:t>
            </a:r>
            <a:r>
              <a:rPr lang="en-US" dirty="0" smtClean="0"/>
              <a:t>	setbacks</a:t>
            </a:r>
          </a:p>
          <a:p>
            <a:pPr marL="0" indent="0">
              <a:buNone/>
            </a:pPr>
            <a:r>
              <a:rPr lang="en-US" dirty="0"/>
              <a:t>	</a:t>
            </a:r>
            <a:r>
              <a:rPr lang="en-US" dirty="0" smtClean="0"/>
              <a:t>	disappointment</a:t>
            </a:r>
          </a:p>
          <a:p>
            <a:pPr marL="0" indent="0">
              <a:buNone/>
            </a:pPr>
            <a:r>
              <a:rPr lang="en-US" dirty="0"/>
              <a:t>	</a:t>
            </a:r>
            <a:r>
              <a:rPr lang="en-US" dirty="0" smtClean="0"/>
              <a:t>	surprises</a:t>
            </a:r>
          </a:p>
          <a:p>
            <a:pPr marL="0" indent="0">
              <a:buNone/>
            </a:pPr>
            <a:r>
              <a:rPr lang="en-US" dirty="0"/>
              <a:t>	</a:t>
            </a:r>
            <a:r>
              <a:rPr lang="en-US" dirty="0" smtClean="0"/>
              <a:t>	joy</a:t>
            </a:r>
          </a:p>
          <a:p>
            <a:pPr marL="0" indent="0">
              <a:buNone/>
            </a:pPr>
            <a:r>
              <a:rPr lang="en-US" dirty="0"/>
              <a:t>	</a:t>
            </a:r>
            <a:r>
              <a:rPr lang="en-US" dirty="0" smtClean="0"/>
              <a:t>	grief</a:t>
            </a:r>
          </a:p>
          <a:p>
            <a:pPr marL="0" indent="0">
              <a:buNone/>
            </a:pPr>
            <a:r>
              <a:rPr lang="en-US" dirty="0"/>
              <a:t>	</a:t>
            </a:r>
            <a:r>
              <a:rPr lang="en-US" dirty="0" smtClean="0"/>
              <a:t>	pain (emotional &amp; physical)</a:t>
            </a:r>
            <a:endParaRPr lang="en-US" dirty="0"/>
          </a:p>
        </p:txBody>
      </p:sp>
    </p:spTree>
    <p:extLst>
      <p:ext uri="{BB962C8B-B14F-4D97-AF65-F5344CB8AC3E}">
        <p14:creationId xmlns:p14="http://schemas.microsoft.com/office/powerpoint/2010/main" val="31566006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What are the differences in how each approach would handle worry?</a:t>
            </a:r>
          </a:p>
          <a:p>
            <a:pPr algn="ctr"/>
            <a:endParaRPr lang="en-US" sz="2400" dirty="0" smtClean="0">
              <a:solidFill>
                <a:srgbClr val="FFC000"/>
              </a:solidFill>
            </a:endParaRPr>
          </a:p>
          <a:p>
            <a:pPr marL="0" indent="0" algn="ctr">
              <a:buNone/>
            </a:pPr>
            <a:r>
              <a:rPr lang="en-US" sz="2400" dirty="0" smtClean="0">
                <a:solidFill>
                  <a:srgbClr val="FFC000"/>
                </a:solidFill>
              </a:rPr>
              <a:t>How would each approach handle setbacks?</a:t>
            </a:r>
          </a:p>
          <a:p>
            <a:pPr algn="ctr"/>
            <a:endParaRPr lang="en-US" sz="2400" dirty="0" smtClean="0">
              <a:solidFill>
                <a:srgbClr val="FFC000"/>
              </a:solidFill>
            </a:endParaRPr>
          </a:p>
          <a:p>
            <a:pPr marL="0" indent="0" algn="ctr">
              <a:buNone/>
            </a:pPr>
            <a:r>
              <a:rPr lang="en-US" sz="2400" dirty="0" smtClean="0">
                <a:solidFill>
                  <a:srgbClr val="FFC000"/>
                </a:solidFill>
              </a:rPr>
              <a:t>How would each approach influence your thoughts about establishing a legacy?</a:t>
            </a:r>
            <a:endParaRPr lang="en-US" sz="2400" dirty="0">
              <a:solidFill>
                <a:srgbClr val="FFC000"/>
              </a:solidFill>
            </a:endParaRPr>
          </a:p>
        </p:txBody>
      </p:sp>
    </p:spTree>
    <p:extLst>
      <p:ext uri="{BB962C8B-B14F-4D97-AF65-F5344CB8AC3E}">
        <p14:creationId xmlns:p14="http://schemas.microsoft.com/office/powerpoint/2010/main" val="409176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609601"/>
            <a:ext cx="8596668" cy="5431762"/>
          </a:xfrm>
        </p:spPr>
        <p:txBody>
          <a:bodyPr/>
          <a:lstStyle/>
          <a:p>
            <a:r>
              <a:rPr lang="en-US" dirty="0" smtClean="0"/>
              <a:t>Society and culture tells us we must accomplish and impress.</a:t>
            </a:r>
          </a:p>
          <a:p>
            <a:r>
              <a:rPr lang="en-US" dirty="0" smtClean="0"/>
              <a:t>We serve the idol of accomplishment</a:t>
            </a:r>
          </a:p>
          <a:p>
            <a:pPr lvl="1"/>
            <a:r>
              <a:rPr lang="en-US" dirty="0" smtClean="0"/>
              <a:t>Activities</a:t>
            </a:r>
          </a:p>
          <a:p>
            <a:pPr lvl="1"/>
            <a:r>
              <a:rPr lang="en-US" dirty="0" smtClean="0"/>
              <a:t>Achievements</a:t>
            </a:r>
          </a:p>
          <a:p>
            <a:pPr indent="-285750"/>
            <a:r>
              <a:rPr lang="en-US" dirty="0" smtClean="0"/>
              <a:t>“Everyone ought to fear to die until he has done something that will last forever.”</a:t>
            </a:r>
          </a:p>
          <a:p>
            <a:pPr indent="-285750"/>
            <a:endParaRPr lang="en-US" dirty="0"/>
          </a:p>
          <a:p>
            <a:pPr indent="-285750"/>
            <a:r>
              <a:rPr lang="en-US" dirty="0" smtClean="0"/>
              <a:t>It is not a tragedy to die for something you believe in, but it is a tragedy to find at the end of your life that what you believed in betrayed you. </a:t>
            </a:r>
          </a:p>
          <a:p>
            <a:pPr indent="-285750"/>
            <a:r>
              <a:rPr lang="en-US" dirty="0" smtClean="0"/>
              <a:t>Living a life loving, serving, and being compassionate to others results in no regrets at the end of our lives.</a:t>
            </a:r>
            <a:endParaRPr lang="en-US" dirty="0"/>
          </a:p>
        </p:txBody>
      </p:sp>
    </p:spTree>
    <p:extLst>
      <p:ext uri="{BB962C8B-B14F-4D97-AF65-F5344CB8AC3E}">
        <p14:creationId xmlns:p14="http://schemas.microsoft.com/office/powerpoint/2010/main" val="38778383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do these passage help equip us for the difficult steps of our life journey?</a:t>
            </a:r>
          </a:p>
          <a:p>
            <a:pPr marL="0" indent="0">
              <a:buNone/>
            </a:pPr>
            <a:endParaRPr lang="en-US" dirty="0"/>
          </a:p>
          <a:p>
            <a:pPr marL="0" indent="0">
              <a:buNone/>
            </a:pPr>
            <a:r>
              <a:rPr lang="en-US" dirty="0" smtClean="0"/>
              <a:t>Romans 5:3-5</a:t>
            </a:r>
          </a:p>
          <a:p>
            <a:pPr marL="0" indent="0">
              <a:buNone/>
            </a:pPr>
            <a:r>
              <a:rPr lang="en-US" dirty="0" smtClean="0"/>
              <a:t>2 Corinthians 4:16-18</a:t>
            </a:r>
          </a:p>
          <a:p>
            <a:pPr marL="0" indent="0">
              <a:buNone/>
            </a:pPr>
            <a:r>
              <a:rPr lang="en-US" dirty="0" smtClean="0"/>
              <a:t>Ephesians 2:19-22</a:t>
            </a:r>
          </a:p>
          <a:p>
            <a:pPr marL="0" indent="0">
              <a:buNone/>
            </a:pPr>
            <a:r>
              <a:rPr lang="en-US" dirty="0" smtClean="0"/>
              <a:t>James 1:1-5</a:t>
            </a:r>
          </a:p>
          <a:p>
            <a:pPr marL="0" indent="0">
              <a:buNone/>
            </a:pPr>
            <a:r>
              <a:rPr lang="en-US" dirty="0" smtClean="0"/>
              <a:t>1 Peter 4:12-16</a:t>
            </a:r>
          </a:p>
          <a:p>
            <a:pPr marL="0" indent="0">
              <a:buNone/>
            </a:pPr>
            <a:endParaRPr lang="en-US" dirty="0"/>
          </a:p>
        </p:txBody>
      </p:sp>
    </p:spTree>
    <p:extLst>
      <p:ext uri="{BB962C8B-B14F-4D97-AF65-F5344CB8AC3E}">
        <p14:creationId xmlns:p14="http://schemas.microsoft.com/office/powerpoint/2010/main" val="60956700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 these passages teach us about comparing our journey to the journey of others?</a:t>
            </a:r>
          </a:p>
          <a:p>
            <a:pPr marL="0" indent="0">
              <a:buNone/>
            </a:pPr>
            <a:endParaRPr lang="en-US" dirty="0"/>
          </a:p>
          <a:p>
            <a:pPr marL="0" indent="0">
              <a:buNone/>
            </a:pPr>
            <a:r>
              <a:rPr lang="en-US" dirty="0" smtClean="0"/>
              <a:t>John 21:18-22</a:t>
            </a:r>
          </a:p>
          <a:p>
            <a:pPr marL="0" indent="0">
              <a:buNone/>
            </a:pPr>
            <a:r>
              <a:rPr lang="en-US" dirty="0" smtClean="0"/>
              <a:t>2 Corinthians 10:12-18</a:t>
            </a:r>
            <a:endParaRPr lang="en-US" dirty="0"/>
          </a:p>
        </p:txBody>
      </p:sp>
    </p:spTree>
    <p:extLst>
      <p:ext uri="{BB962C8B-B14F-4D97-AF65-F5344CB8AC3E}">
        <p14:creationId xmlns:p14="http://schemas.microsoft.com/office/powerpoint/2010/main" val="38979832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800" dirty="0" smtClean="0">
                <a:solidFill>
                  <a:srgbClr val="FFC000"/>
                </a:solidFill>
              </a:rPr>
              <a:t>How does a mindset of comparison and impatience hinder you in </a:t>
            </a:r>
            <a:r>
              <a:rPr lang="en-US" sz="2800" smtClean="0">
                <a:solidFill>
                  <a:srgbClr val="FFC000"/>
                </a:solidFill>
              </a:rPr>
              <a:t>loving others </a:t>
            </a:r>
            <a:r>
              <a:rPr lang="en-US" sz="2800" dirty="0" smtClean="0">
                <a:solidFill>
                  <a:srgbClr val="FFC000"/>
                </a:solidFill>
              </a:rPr>
              <a:t>as you love yourself?</a:t>
            </a:r>
            <a:endParaRPr lang="en-US" sz="2800" dirty="0">
              <a:solidFill>
                <a:srgbClr val="FFC000"/>
              </a:solidFill>
            </a:endParaRPr>
          </a:p>
        </p:txBody>
      </p:sp>
    </p:spTree>
    <p:extLst>
      <p:ext uri="{BB962C8B-B14F-4D97-AF65-F5344CB8AC3E}">
        <p14:creationId xmlns:p14="http://schemas.microsoft.com/office/powerpoint/2010/main" val="26414705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does Hebrews 5:11-14 teach us about how we ought to be growing in our life journey?</a:t>
            </a:r>
          </a:p>
          <a:p>
            <a:endParaRPr lang="en-US" dirty="0"/>
          </a:p>
        </p:txBody>
      </p:sp>
    </p:spTree>
    <p:extLst>
      <p:ext uri="{BB962C8B-B14F-4D97-AF65-F5344CB8AC3E}">
        <p14:creationId xmlns:p14="http://schemas.microsoft.com/office/powerpoint/2010/main" val="179662857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0789"/>
          </a:xfrm>
        </p:spPr>
        <p:txBody>
          <a:bodyPr/>
          <a:lstStyle/>
          <a:p>
            <a:r>
              <a:rPr lang="en-US" dirty="0" smtClean="0"/>
              <a:t>Faith, Hope, and Love</a:t>
            </a:r>
            <a:endParaRPr lang="en-US" dirty="0"/>
          </a:p>
        </p:txBody>
      </p:sp>
      <p:sp>
        <p:nvSpPr>
          <p:cNvPr id="3" name="Content Placeholder 2"/>
          <p:cNvSpPr>
            <a:spLocks noGrp="1"/>
          </p:cNvSpPr>
          <p:nvPr>
            <p:ph idx="1"/>
          </p:nvPr>
        </p:nvSpPr>
        <p:spPr>
          <a:xfrm>
            <a:off x="677334" y="1628385"/>
            <a:ext cx="8596668" cy="4412978"/>
          </a:xfrm>
        </p:spPr>
        <p:txBody>
          <a:bodyPr/>
          <a:lstStyle/>
          <a:p>
            <a:r>
              <a:rPr lang="en-US" dirty="0" smtClean="0"/>
              <a:t>Faith, hope, and love characterize our life in Christ. </a:t>
            </a:r>
          </a:p>
          <a:p>
            <a:r>
              <a:rPr lang="en-US" dirty="0" smtClean="0"/>
              <a:t>They teach us how we view – </a:t>
            </a:r>
          </a:p>
          <a:p>
            <a:pPr marL="0" indent="0">
              <a:buNone/>
            </a:pPr>
            <a:r>
              <a:rPr lang="en-US" dirty="0"/>
              <a:t>	</a:t>
            </a:r>
            <a:r>
              <a:rPr lang="en-US" dirty="0" smtClean="0"/>
              <a:t>	the past – faith in God’s redemptive work</a:t>
            </a:r>
          </a:p>
          <a:p>
            <a:pPr marL="0" indent="0">
              <a:buNone/>
            </a:pPr>
            <a:r>
              <a:rPr lang="en-US" dirty="0"/>
              <a:t>	</a:t>
            </a:r>
            <a:r>
              <a:rPr lang="en-US" dirty="0" smtClean="0"/>
              <a:t>	the future – hope in our eternity with Christ</a:t>
            </a:r>
          </a:p>
          <a:p>
            <a:pPr marL="0" indent="0">
              <a:buNone/>
            </a:pPr>
            <a:r>
              <a:rPr lang="en-US" dirty="0"/>
              <a:t>	</a:t>
            </a:r>
            <a:r>
              <a:rPr lang="en-US" dirty="0" smtClean="0"/>
              <a:t>	the present – love of Christ shown to others</a:t>
            </a:r>
          </a:p>
          <a:p>
            <a:pPr marL="0" indent="0">
              <a:buNone/>
            </a:pPr>
            <a:endParaRPr lang="en-US" dirty="0"/>
          </a:p>
          <a:p>
            <a:pPr marL="0" indent="0">
              <a:buNone/>
            </a:pPr>
            <a:r>
              <a:rPr lang="en-US" dirty="0" smtClean="0"/>
              <a:t>The past and future are unseen and invisible, but they greatly impact how we live in the present. </a:t>
            </a:r>
            <a:endParaRPr lang="en-US" dirty="0"/>
          </a:p>
        </p:txBody>
      </p:sp>
    </p:spTree>
    <p:extLst>
      <p:ext uri="{BB962C8B-B14F-4D97-AF65-F5344CB8AC3E}">
        <p14:creationId xmlns:p14="http://schemas.microsoft.com/office/powerpoint/2010/main" val="114189329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Faith – involves knowledge, trust, and action</a:t>
            </a:r>
          </a:p>
          <a:p>
            <a:endParaRPr lang="en-US" dirty="0"/>
          </a:p>
          <a:p>
            <a:pPr marL="0" indent="0">
              <a:buNone/>
            </a:pPr>
            <a:r>
              <a:rPr lang="en-US" dirty="0" smtClean="0"/>
              <a:t>God has created us with different dispositions. Some of us tend toward knowledge, others toward trust, and others toward action. </a:t>
            </a:r>
          </a:p>
          <a:p>
            <a:pPr marL="0" indent="0">
              <a:buNone/>
            </a:pPr>
            <a:endParaRPr lang="en-US" dirty="0"/>
          </a:p>
          <a:p>
            <a:pPr marL="0" indent="0" algn="ctr">
              <a:buNone/>
            </a:pPr>
            <a:r>
              <a:rPr lang="en-US" sz="2400" dirty="0" smtClean="0">
                <a:solidFill>
                  <a:srgbClr val="FFC000"/>
                </a:solidFill>
              </a:rPr>
              <a:t>Do you find yourself drawn to one of these areas more than to the others?</a:t>
            </a:r>
          </a:p>
          <a:p>
            <a:pPr marL="0" indent="0" algn="ctr">
              <a:buNone/>
            </a:pPr>
            <a:endParaRPr lang="en-US" sz="2400" dirty="0">
              <a:solidFill>
                <a:srgbClr val="FFC000"/>
              </a:solidFill>
            </a:endParaRPr>
          </a:p>
          <a:p>
            <a:pPr marL="0" indent="0" algn="ctr">
              <a:buNone/>
            </a:pPr>
            <a:r>
              <a:rPr lang="en-US" sz="2400" dirty="0" smtClean="0">
                <a:solidFill>
                  <a:srgbClr val="FFC000"/>
                </a:solidFill>
              </a:rPr>
              <a:t>Why do you think that is true?</a:t>
            </a:r>
            <a:endParaRPr lang="en-US" sz="2400" dirty="0">
              <a:solidFill>
                <a:srgbClr val="FFC000"/>
              </a:solidFill>
            </a:endParaRPr>
          </a:p>
        </p:txBody>
      </p:sp>
    </p:spTree>
    <p:extLst>
      <p:ext uri="{BB962C8B-B14F-4D97-AF65-F5344CB8AC3E}">
        <p14:creationId xmlns:p14="http://schemas.microsoft.com/office/powerpoint/2010/main" val="307071696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solidFill>
                  <a:srgbClr val="FFC000"/>
                </a:solidFill>
              </a:rPr>
              <a:t>In what area do you tend to feel weak </a:t>
            </a:r>
          </a:p>
          <a:p>
            <a:pPr marL="0" indent="0" algn="ctr">
              <a:buNone/>
            </a:pPr>
            <a:r>
              <a:rPr lang="en-US" sz="3200" dirty="0" smtClean="0">
                <a:solidFill>
                  <a:srgbClr val="FFC000"/>
                </a:solidFill>
              </a:rPr>
              <a:t>or to avoid?</a:t>
            </a:r>
          </a:p>
          <a:p>
            <a:pPr marL="0" indent="0" algn="ctr">
              <a:buNone/>
            </a:pPr>
            <a:endParaRPr lang="en-US" sz="3200" dirty="0">
              <a:solidFill>
                <a:srgbClr val="FFC000"/>
              </a:solidFill>
            </a:endParaRPr>
          </a:p>
          <a:p>
            <a:pPr marL="0" indent="0" algn="ctr">
              <a:buNone/>
            </a:pPr>
            <a:r>
              <a:rPr lang="en-US" sz="3200" dirty="0" smtClean="0">
                <a:solidFill>
                  <a:srgbClr val="FFC000"/>
                </a:solidFill>
              </a:rPr>
              <a:t>How can you strengthen that area as part of your spiritual growth process? </a:t>
            </a:r>
            <a:endParaRPr lang="en-US" sz="3200" dirty="0">
              <a:solidFill>
                <a:srgbClr val="FFC000"/>
              </a:solidFill>
            </a:endParaRPr>
          </a:p>
        </p:txBody>
      </p:sp>
    </p:spTree>
    <p:extLst>
      <p:ext uri="{BB962C8B-B14F-4D97-AF65-F5344CB8AC3E}">
        <p14:creationId xmlns:p14="http://schemas.microsoft.com/office/powerpoint/2010/main" val="212755154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Thessalonians 2:15-17 gives us strength in our knowledge, trust, and action</a:t>
            </a:r>
          </a:p>
          <a:p>
            <a:endParaRPr lang="en-US" dirty="0"/>
          </a:p>
          <a:p>
            <a:pPr marL="0" indent="0">
              <a:buNone/>
            </a:pPr>
            <a:r>
              <a:rPr lang="en-US" sz="2000" dirty="0" smtClean="0"/>
              <a:t>Stand firm and hold to the traditions which you were taught, whether by word of mouth or by letter from us.</a:t>
            </a:r>
          </a:p>
          <a:p>
            <a:pPr marL="0" indent="0">
              <a:buNone/>
            </a:pPr>
            <a:r>
              <a:rPr lang="en-US" sz="2000" dirty="0" smtClean="0"/>
              <a:t>Now may our Lord Jesus Christ himself and God our Father, who has loved us and given us eternal comfort and good hope by grace, comfort and strengthen your hearts in every good work and word. </a:t>
            </a:r>
            <a:endParaRPr lang="en-US" sz="2000" dirty="0"/>
          </a:p>
        </p:txBody>
      </p:sp>
    </p:spTree>
    <p:extLst>
      <p:ext uri="{BB962C8B-B14F-4D97-AF65-F5344CB8AC3E}">
        <p14:creationId xmlns:p14="http://schemas.microsoft.com/office/powerpoint/2010/main" val="71374509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9436"/>
          </a:xfrm>
        </p:spPr>
        <p:txBody>
          <a:bodyPr>
            <a:normAutofit fontScale="90000"/>
          </a:bodyPr>
          <a:lstStyle/>
          <a:p>
            <a:endParaRPr lang="en-US" dirty="0"/>
          </a:p>
        </p:txBody>
      </p:sp>
      <p:sp>
        <p:nvSpPr>
          <p:cNvPr id="3" name="Content Placeholder 2"/>
          <p:cNvSpPr>
            <a:spLocks noGrp="1"/>
          </p:cNvSpPr>
          <p:nvPr>
            <p:ph idx="1"/>
          </p:nvPr>
        </p:nvSpPr>
        <p:spPr>
          <a:xfrm>
            <a:off x="677334" y="914400"/>
            <a:ext cx="8596668" cy="5711867"/>
          </a:xfrm>
        </p:spPr>
        <p:txBody>
          <a:bodyPr/>
          <a:lstStyle/>
          <a:p>
            <a:r>
              <a:rPr lang="en-US" dirty="0" smtClean="0"/>
              <a:t>As we journey through life, we need to be alive to the present moment(s) but still looking hopefully toward the future. Our hope in the future then gives our present meaning. </a:t>
            </a:r>
          </a:p>
          <a:p>
            <a:endParaRPr lang="en-US" dirty="0"/>
          </a:p>
          <a:p>
            <a:pPr marL="0" indent="0" algn="ctr">
              <a:buNone/>
            </a:pPr>
            <a:r>
              <a:rPr lang="en-US" sz="2800" dirty="0" smtClean="0">
                <a:solidFill>
                  <a:srgbClr val="FFC000"/>
                </a:solidFill>
              </a:rPr>
              <a:t>How does hope for the future affect. . . </a:t>
            </a:r>
          </a:p>
          <a:p>
            <a:pPr marL="0" indent="0" algn="ctr">
              <a:buNone/>
            </a:pPr>
            <a:endParaRPr lang="en-US" sz="2800" dirty="0" smtClean="0">
              <a:solidFill>
                <a:srgbClr val="FFC000"/>
              </a:solidFill>
            </a:endParaRPr>
          </a:p>
          <a:p>
            <a:pPr marL="0" indent="0" algn="ctr">
              <a:buNone/>
            </a:pPr>
            <a:r>
              <a:rPr lang="en-US" sz="2800" dirty="0">
                <a:solidFill>
                  <a:srgbClr val="FFC000"/>
                </a:solidFill>
              </a:rPr>
              <a:t>	</a:t>
            </a:r>
            <a:r>
              <a:rPr lang="en-US" sz="2800" dirty="0" smtClean="0">
                <a:solidFill>
                  <a:srgbClr val="FFC000"/>
                </a:solidFill>
              </a:rPr>
              <a:t>	your present attitude?</a:t>
            </a:r>
          </a:p>
          <a:p>
            <a:pPr marL="0" indent="0" algn="ctr">
              <a:buNone/>
            </a:pPr>
            <a:endParaRPr lang="en-US" sz="2800" dirty="0">
              <a:solidFill>
                <a:srgbClr val="FFC000"/>
              </a:solidFill>
            </a:endParaRPr>
          </a:p>
          <a:p>
            <a:pPr marL="0" indent="0" algn="ctr">
              <a:buNone/>
            </a:pPr>
            <a:r>
              <a:rPr lang="en-US" sz="2800" dirty="0" smtClean="0">
                <a:solidFill>
                  <a:srgbClr val="FFC000"/>
                </a:solidFill>
              </a:rPr>
              <a:t>		your present ambitions (goals)?</a:t>
            </a:r>
          </a:p>
          <a:p>
            <a:pPr marL="0" indent="0" algn="ctr">
              <a:buNone/>
            </a:pPr>
            <a:r>
              <a:rPr lang="en-US" sz="2800" dirty="0">
                <a:solidFill>
                  <a:srgbClr val="FFC000"/>
                </a:solidFill>
              </a:rPr>
              <a:t>	</a:t>
            </a:r>
            <a:endParaRPr lang="en-US" sz="2800" dirty="0" smtClean="0">
              <a:solidFill>
                <a:srgbClr val="FFC000"/>
              </a:solidFill>
            </a:endParaRPr>
          </a:p>
          <a:p>
            <a:pPr marL="0" indent="0" algn="ctr">
              <a:buNone/>
            </a:pPr>
            <a:r>
              <a:rPr lang="en-US" sz="2800" dirty="0">
                <a:solidFill>
                  <a:srgbClr val="FFC000"/>
                </a:solidFill>
              </a:rPr>
              <a:t>	</a:t>
            </a:r>
            <a:r>
              <a:rPr lang="en-US" sz="2800" dirty="0" smtClean="0">
                <a:solidFill>
                  <a:srgbClr val="FFC000"/>
                </a:solidFill>
              </a:rPr>
              <a:t>	your present actions?</a:t>
            </a:r>
          </a:p>
          <a:p>
            <a:endParaRPr lang="en-US" dirty="0"/>
          </a:p>
        </p:txBody>
      </p:sp>
    </p:spTree>
    <p:extLst>
      <p:ext uri="{BB962C8B-B14F-4D97-AF65-F5344CB8AC3E}">
        <p14:creationId xmlns:p14="http://schemas.microsoft.com/office/powerpoint/2010/main" val="363858321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Hebrews 6:18-19</a:t>
            </a:r>
          </a:p>
          <a:p>
            <a:pPr marL="0" indent="0">
              <a:buNone/>
            </a:pPr>
            <a:r>
              <a:rPr lang="en-US" sz="2400" dirty="0"/>
              <a:t>	</a:t>
            </a:r>
            <a:r>
              <a:rPr lang="en-US" sz="2400" dirty="0" smtClean="0"/>
              <a:t>	. . . we who have taken refuge [in Christ] have strong encouragement to take hold of the hope set before us. This hope we have an anchor of the soul, a hope both sure and steadfast. . . </a:t>
            </a:r>
            <a:endParaRPr lang="en-US" sz="2400" dirty="0"/>
          </a:p>
        </p:txBody>
      </p:sp>
    </p:spTree>
    <p:extLst>
      <p:ext uri="{BB962C8B-B14F-4D97-AF65-F5344CB8AC3E}">
        <p14:creationId xmlns:p14="http://schemas.microsoft.com/office/powerpoint/2010/main" val="322886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Our best legacy will what we did for others and how we treated them. </a:t>
            </a:r>
            <a:endParaRPr lang="en-US" sz="2400" dirty="0"/>
          </a:p>
        </p:txBody>
      </p:sp>
      <p:pic>
        <p:nvPicPr>
          <p:cNvPr id="4" name="Content Placeholder 3"/>
          <p:cNvPicPr>
            <a:picLocks noGrp="1" noChangeAspect="1"/>
          </p:cNvPicPr>
          <p:nvPr>
            <p:ph idx="1"/>
          </p:nvPr>
        </p:nvPicPr>
        <p:blipFill>
          <a:blip r:embed="rId2"/>
          <a:stretch>
            <a:fillRect/>
          </a:stretch>
        </p:blipFill>
        <p:spPr>
          <a:xfrm>
            <a:off x="2078181" y="1816926"/>
            <a:ext cx="5747657" cy="4833256"/>
          </a:xfrm>
          <a:prstGeom prst="rect">
            <a:avLst/>
          </a:prstGeom>
        </p:spPr>
      </p:pic>
    </p:spTree>
    <p:extLst>
      <p:ext uri="{BB962C8B-B14F-4D97-AF65-F5344CB8AC3E}">
        <p14:creationId xmlns:p14="http://schemas.microsoft.com/office/powerpoint/2010/main" val="5209876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Faith, hope, and love – Paul says the greatest of these is love (1 Corinthians 13:13).</a:t>
            </a:r>
          </a:p>
          <a:p>
            <a:endParaRPr lang="en-US" dirty="0"/>
          </a:p>
          <a:p>
            <a:pPr marL="0" indent="0">
              <a:buNone/>
            </a:pPr>
            <a:r>
              <a:rPr lang="en-US" dirty="0" smtClean="0"/>
              <a:t>One reason that love is greatest is because of its impact on all of our life (past, present, future). </a:t>
            </a:r>
            <a:endParaRPr lang="en-US" dirty="0"/>
          </a:p>
        </p:txBody>
      </p:sp>
    </p:spTree>
    <p:extLst>
      <p:ext uri="{BB962C8B-B14F-4D97-AF65-F5344CB8AC3E}">
        <p14:creationId xmlns:p14="http://schemas.microsoft.com/office/powerpoint/2010/main" val="20317041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384"/>
          </a:xfrm>
        </p:spPr>
        <p:txBody>
          <a:bodyPr>
            <a:normAutofit fontScale="90000"/>
          </a:bodyPr>
          <a:lstStyle/>
          <a:p>
            <a:endParaRPr lang="en-US" dirty="0"/>
          </a:p>
        </p:txBody>
      </p:sp>
      <p:sp>
        <p:nvSpPr>
          <p:cNvPr id="3" name="Content Placeholder 2"/>
          <p:cNvSpPr>
            <a:spLocks noGrp="1"/>
          </p:cNvSpPr>
          <p:nvPr>
            <p:ph idx="1"/>
          </p:nvPr>
        </p:nvSpPr>
        <p:spPr>
          <a:xfrm>
            <a:off x="677334" y="1064713"/>
            <a:ext cx="8596668" cy="4976650"/>
          </a:xfrm>
        </p:spPr>
        <p:txBody>
          <a:bodyPr/>
          <a:lstStyle/>
          <a:p>
            <a:endParaRPr lang="en-US" dirty="0" smtClean="0"/>
          </a:p>
          <a:p>
            <a:r>
              <a:rPr lang="en-US" dirty="0" smtClean="0"/>
              <a:t>Consider 1 Thessalonians 1:2-3</a:t>
            </a:r>
          </a:p>
          <a:p>
            <a:pPr marL="0" indent="0">
              <a:buNone/>
            </a:pPr>
            <a:r>
              <a:rPr lang="en-US" dirty="0" smtClean="0"/>
              <a:t>We give thanks to God always for all of you, making mention of you in our prayers; constantly bearing in mind your work of faith and labor of love and steadfastness of hope in our Lord Jesus Christ in the presence of our God and Father. </a:t>
            </a:r>
          </a:p>
          <a:p>
            <a:pPr marL="0" indent="0">
              <a:buNone/>
            </a:pPr>
            <a:endParaRPr lang="en-US" dirty="0" smtClean="0"/>
          </a:p>
          <a:p>
            <a:pPr marL="0" indent="0" algn="ctr">
              <a:buNone/>
            </a:pPr>
            <a:r>
              <a:rPr lang="en-US" sz="2400" dirty="0" smtClean="0">
                <a:solidFill>
                  <a:srgbClr val="FFC000"/>
                </a:solidFill>
              </a:rPr>
              <a:t>What are some implications of living out this verse in your life?</a:t>
            </a:r>
          </a:p>
          <a:p>
            <a:pPr marL="0" indent="0" algn="ctr">
              <a:buNone/>
            </a:pPr>
            <a:endParaRPr lang="en-US" sz="2400" dirty="0">
              <a:solidFill>
                <a:srgbClr val="FFC000"/>
              </a:solidFill>
            </a:endParaRPr>
          </a:p>
          <a:p>
            <a:pPr marL="0" indent="0" algn="ctr">
              <a:buNone/>
            </a:pPr>
            <a:endParaRPr lang="en-US" sz="2400" dirty="0">
              <a:solidFill>
                <a:srgbClr val="FFC000"/>
              </a:solidFill>
            </a:endParaRPr>
          </a:p>
        </p:txBody>
      </p:sp>
    </p:spTree>
    <p:extLst>
      <p:ext uri="{BB962C8B-B14F-4D97-AF65-F5344CB8AC3E}">
        <p14:creationId xmlns:p14="http://schemas.microsoft.com/office/powerpoint/2010/main" val="4483825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8596668" cy="4390523"/>
          </a:xfrm>
        </p:spPr>
        <p:txBody>
          <a:bodyPr/>
          <a:lstStyle/>
          <a:p>
            <a:r>
              <a:rPr lang="en-US" dirty="0" smtClean="0"/>
              <a:t>Popular concepts of love as the world teaches are often passive and emotional. For example, we say that someone ‘falls in love’ or that love is a feeling in response to something or someone.  </a:t>
            </a:r>
          </a:p>
          <a:p>
            <a:endParaRPr lang="en-US" dirty="0"/>
          </a:p>
          <a:p>
            <a:pPr marL="0" indent="0" algn="ctr">
              <a:buNone/>
            </a:pPr>
            <a:r>
              <a:rPr lang="en-US" sz="2800" dirty="0" smtClean="0">
                <a:solidFill>
                  <a:srgbClr val="FFC000"/>
                </a:solidFill>
              </a:rPr>
              <a:t>How does Paul's description of love differ from passive and emotional concepts?</a:t>
            </a:r>
          </a:p>
          <a:p>
            <a:pPr marL="0" indent="0" algn="ctr">
              <a:buNone/>
            </a:pPr>
            <a:endParaRPr lang="en-US" sz="2800" dirty="0">
              <a:solidFill>
                <a:srgbClr val="FFC000"/>
              </a:solidFill>
            </a:endParaRPr>
          </a:p>
          <a:p>
            <a:pPr marL="0" indent="0">
              <a:buNone/>
            </a:pPr>
            <a:r>
              <a:rPr lang="en-US" sz="2000" dirty="0" smtClean="0">
                <a:solidFill>
                  <a:srgbClr val="0070C0"/>
                </a:solidFill>
              </a:rPr>
              <a:t>Work in faith</a:t>
            </a:r>
          </a:p>
          <a:p>
            <a:pPr marL="0" indent="0">
              <a:buNone/>
            </a:pPr>
            <a:r>
              <a:rPr lang="en-US" sz="2000" dirty="0" smtClean="0">
                <a:solidFill>
                  <a:srgbClr val="0070C0"/>
                </a:solidFill>
              </a:rPr>
              <a:t>Labor in love</a:t>
            </a:r>
          </a:p>
          <a:p>
            <a:pPr marL="0" indent="0">
              <a:buNone/>
            </a:pPr>
            <a:r>
              <a:rPr lang="en-US" sz="2000" dirty="0" smtClean="0">
                <a:solidFill>
                  <a:srgbClr val="0070C0"/>
                </a:solidFill>
              </a:rPr>
              <a:t>Remain steadfast in hope</a:t>
            </a:r>
            <a:endParaRPr lang="en-US" sz="2000" dirty="0">
              <a:solidFill>
                <a:srgbClr val="0070C0"/>
              </a:solidFill>
            </a:endParaRPr>
          </a:p>
        </p:txBody>
      </p:sp>
    </p:spTree>
    <p:extLst>
      <p:ext uri="{BB962C8B-B14F-4D97-AF65-F5344CB8AC3E}">
        <p14:creationId xmlns:p14="http://schemas.microsoft.com/office/powerpoint/2010/main" val="38447904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Being vs Doing</a:t>
            </a:r>
            <a:br>
              <a:rPr lang="en-US" dirty="0" smtClean="0"/>
            </a:br>
            <a:r>
              <a:rPr lang="en-US" sz="3200" dirty="0" smtClean="0"/>
              <a:t>Chapter 22</a:t>
            </a:r>
            <a:endParaRPr lang="en-US" sz="3200" dirty="0"/>
          </a:p>
        </p:txBody>
      </p:sp>
      <p:sp>
        <p:nvSpPr>
          <p:cNvPr id="3" name="Content Placeholder 2"/>
          <p:cNvSpPr>
            <a:spLocks noGrp="1"/>
          </p:cNvSpPr>
          <p:nvPr>
            <p:ph idx="1"/>
          </p:nvPr>
        </p:nvSpPr>
        <p:spPr>
          <a:xfrm>
            <a:off x="677334" y="2160589"/>
            <a:ext cx="9406118" cy="3880773"/>
          </a:xfrm>
        </p:spPr>
        <p:txBody>
          <a:bodyPr/>
          <a:lstStyle/>
          <a:p>
            <a:r>
              <a:rPr lang="en-US" dirty="0" smtClean="0"/>
              <a:t>Being (busyness) is a tyrant of the majority of our adult lives. </a:t>
            </a:r>
          </a:p>
          <a:p>
            <a:r>
              <a:rPr lang="en-US" dirty="0" smtClean="0"/>
              <a:t>Busyness blurs the borders between the varied aspects of our daily living. </a:t>
            </a:r>
          </a:p>
          <a:p>
            <a:r>
              <a:rPr lang="en-US" dirty="0" smtClean="0"/>
              <a:t>We stuff our schedules full of activities and neglect to rest. </a:t>
            </a:r>
          </a:p>
          <a:p>
            <a:pPr marL="0" indent="0">
              <a:buNone/>
            </a:pPr>
            <a:r>
              <a:rPr lang="en-US" dirty="0"/>
              <a:t>	</a:t>
            </a:r>
            <a:r>
              <a:rPr lang="en-US" dirty="0" smtClean="0"/>
              <a:t>	This leaves us exhausted and feeling empty and without time to nourish 		our spiritual lives.</a:t>
            </a:r>
          </a:p>
          <a:p>
            <a:r>
              <a:rPr lang="en-US" dirty="0" smtClean="0"/>
              <a:t>Busyness generally has to do with five categories of our lives:</a:t>
            </a:r>
          </a:p>
          <a:p>
            <a:pPr marL="0" indent="0">
              <a:buNone/>
            </a:pPr>
            <a:r>
              <a:rPr lang="en-US" dirty="0"/>
              <a:t>	</a:t>
            </a:r>
            <a:r>
              <a:rPr lang="en-US" dirty="0" smtClean="0"/>
              <a:t>	home	work	recreation	ministry		spiritual life (relationship with God)</a:t>
            </a:r>
            <a:endParaRPr lang="en-US" dirty="0"/>
          </a:p>
        </p:txBody>
      </p:sp>
    </p:spTree>
    <p:extLst>
      <p:ext uri="{BB962C8B-B14F-4D97-AF65-F5344CB8AC3E}">
        <p14:creationId xmlns:p14="http://schemas.microsoft.com/office/powerpoint/2010/main" val="18292346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9017811" cy="3880773"/>
          </a:xfrm>
        </p:spPr>
        <p:txBody>
          <a:bodyPr/>
          <a:lstStyle/>
          <a:p>
            <a:r>
              <a:rPr lang="en-US" dirty="0" smtClean="0"/>
              <a:t>Inventory your activities (television, social media, screen time, sports, academics, etc.). What area (s) is getting too much time? What areas not enough time? </a:t>
            </a:r>
          </a:p>
          <a:p>
            <a:r>
              <a:rPr lang="en-US" dirty="0" smtClean="0"/>
              <a:t>Remember:  balance in all of life is important.</a:t>
            </a:r>
          </a:p>
          <a:p>
            <a:endParaRPr lang="en-US" dirty="0" smtClean="0"/>
          </a:p>
          <a:p>
            <a:pPr marL="0" indent="0" algn="ctr">
              <a:buNone/>
            </a:pPr>
            <a:r>
              <a:rPr lang="en-US" dirty="0"/>
              <a:t>	</a:t>
            </a:r>
            <a:r>
              <a:rPr lang="en-US" dirty="0" smtClean="0"/>
              <a:t>	</a:t>
            </a:r>
            <a:r>
              <a:rPr lang="en-US" sz="2800" dirty="0" smtClean="0">
                <a:solidFill>
                  <a:srgbClr val="FFC000"/>
                </a:solidFill>
              </a:rPr>
              <a:t>How can you give less time to some things and more time to others to bring more balance </a:t>
            </a:r>
          </a:p>
          <a:p>
            <a:pPr marL="0" indent="0" algn="ctr">
              <a:buNone/>
            </a:pPr>
            <a:r>
              <a:rPr lang="en-US" sz="2800" dirty="0" smtClean="0">
                <a:solidFill>
                  <a:srgbClr val="FFC000"/>
                </a:solidFill>
              </a:rPr>
              <a:t>to your life?</a:t>
            </a:r>
            <a:endParaRPr lang="en-US" sz="2800" dirty="0">
              <a:solidFill>
                <a:srgbClr val="FFC000"/>
              </a:solidFill>
            </a:endParaRPr>
          </a:p>
        </p:txBody>
      </p:sp>
    </p:spTree>
    <p:extLst>
      <p:ext uri="{BB962C8B-B14F-4D97-AF65-F5344CB8AC3E}">
        <p14:creationId xmlns:p14="http://schemas.microsoft.com/office/powerpoint/2010/main" val="24260580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400" dirty="0" smtClean="0">
                <a:solidFill>
                  <a:srgbClr val="FFC000"/>
                </a:solidFill>
              </a:rPr>
              <a:t>Does your present life style allow you quality time for. . . </a:t>
            </a:r>
          </a:p>
          <a:p>
            <a:pPr marL="0" indent="0" algn="ctr">
              <a:buNone/>
            </a:pPr>
            <a:r>
              <a:rPr lang="en-US" sz="2400" dirty="0">
                <a:solidFill>
                  <a:srgbClr val="FFC000"/>
                </a:solidFill>
              </a:rPr>
              <a:t>	</a:t>
            </a:r>
            <a:r>
              <a:rPr lang="en-US" sz="2400" dirty="0" smtClean="0">
                <a:solidFill>
                  <a:srgbClr val="FFC000"/>
                </a:solidFill>
              </a:rPr>
              <a:t>	spiritual development</a:t>
            </a:r>
          </a:p>
          <a:p>
            <a:pPr marL="0" indent="0" algn="ctr">
              <a:buNone/>
            </a:pPr>
            <a:r>
              <a:rPr lang="en-US" sz="2400" dirty="0">
                <a:solidFill>
                  <a:srgbClr val="FFC000"/>
                </a:solidFill>
              </a:rPr>
              <a:t>	</a:t>
            </a:r>
            <a:r>
              <a:rPr lang="en-US" sz="2400" dirty="0" smtClean="0">
                <a:solidFill>
                  <a:srgbClr val="FFC000"/>
                </a:solidFill>
              </a:rPr>
              <a:t>	family</a:t>
            </a:r>
          </a:p>
          <a:p>
            <a:pPr marL="0" indent="0" algn="ctr">
              <a:buNone/>
            </a:pPr>
            <a:r>
              <a:rPr lang="en-US" sz="2400" dirty="0">
                <a:solidFill>
                  <a:srgbClr val="FFC000"/>
                </a:solidFill>
              </a:rPr>
              <a:t>	</a:t>
            </a:r>
            <a:r>
              <a:rPr lang="en-US" sz="2400" dirty="0" smtClean="0">
                <a:solidFill>
                  <a:srgbClr val="FFC000"/>
                </a:solidFill>
              </a:rPr>
              <a:t>	sport</a:t>
            </a:r>
          </a:p>
          <a:p>
            <a:pPr marL="0" indent="0" algn="ctr">
              <a:buNone/>
            </a:pPr>
            <a:r>
              <a:rPr lang="en-US" sz="2400" dirty="0">
                <a:solidFill>
                  <a:srgbClr val="FFC000"/>
                </a:solidFill>
              </a:rPr>
              <a:t>	</a:t>
            </a:r>
            <a:r>
              <a:rPr lang="en-US" sz="2400" dirty="0" smtClean="0">
                <a:solidFill>
                  <a:srgbClr val="FFC000"/>
                </a:solidFill>
              </a:rPr>
              <a:t>	academics</a:t>
            </a:r>
          </a:p>
          <a:p>
            <a:pPr marL="0" indent="0" algn="ctr">
              <a:buNone/>
            </a:pPr>
            <a:r>
              <a:rPr lang="en-US" sz="2400" dirty="0">
                <a:solidFill>
                  <a:srgbClr val="FFC000"/>
                </a:solidFill>
              </a:rPr>
              <a:t>	</a:t>
            </a:r>
            <a:r>
              <a:rPr lang="en-US" sz="2400" dirty="0" smtClean="0">
                <a:solidFill>
                  <a:srgbClr val="FFC000"/>
                </a:solidFill>
              </a:rPr>
              <a:t>	involvement in church? </a:t>
            </a:r>
            <a:endParaRPr lang="en-US" sz="2400" dirty="0">
              <a:solidFill>
                <a:srgbClr val="FFC000"/>
              </a:solidFill>
            </a:endParaRPr>
          </a:p>
        </p:txBody>
      </p:sp>
    </p:spTree>
    <p:extLst>
      <p:ext uri="{BB962C8B-B14F-4D97-AF65-F5344CB8AC3E}">
        <p14:creationId xmlns:p14="http://schemas.microsoft.com/office/powerpoint/2010/main" val="15295854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843419"/>
          </a:xfrm>
        </p:spPr>
        <p:txBody>
          <a:bodyPr>
            <a:normAutofit/>
          </a:bodyPr>
          <a:lstStyle/>
          <a:p>
            <a:r>
              <a:rPr lang="en-US" sz="3200" dirty="0" smtClean="0"/>
              <a:t>Causes vs Christ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036000"/>
              </p:ext>
            </p:extLst>
          </p:nvPr>
        </p:nvGraphicFramePr>
        <p:xfrm>
          <a:off x="677863" y="1452563"/>
          <a:ext cx="8596312" cy="39624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3493758824"/>
                    </a:ext>
                  </a:extLst>
                </a:gridCol>
                <a:gridCol w="4298156">
                  <a:extLst>
                    <a:ext uri="{9D8B030D-6E8A-4147-A177-3AD203B41FA5}">
                      <a16:colId xmlns:a16="http://schemas.microsoft.com/office/drawing/2014/main" val="2294960352"/>
                    </a:ext>
                  </a:extLst>
                </a:gridCol>
              </a:tblGrid>
              <a:tr h="370840">
                <a:tc>
                  <a:txBody>
                    <a:bodyPr/>
                    <a:lstStyle/>
                    <a:p>
                      <a:r>
                        <a:rPr lang="en-US" dirty="0" smtClean="0"/>
                        <a:t>Being</a:t>
                      </a:r>
                      <a:endParaRPr lang="en-US" dirty="0"/>
                    </a:p>
                  </a:txBody>
                  <a:tcPr/>
                </a:tc>
                <a:tc>
                  <a:txBody>
                    <a:bodyPr/>
                    <a:lstStyle/>
                    <a:p>
                      <a:r>
                        <a:rPr lang="en-US" dirty="0" smtClean="0"/>
                        <a:t>Doing</a:t>
                      </a:r>
                      <a:endParaRPr lang="en-US" dirty="0"/>
                    </a:p>
                  </a:txBody>
                  <a:tcPr/>
                </a:tc>
                <a:extLst>
                  <a:ext uri="{0D108BD9-81ED-4DB2-BD59-A6C34878D82A}">
                    <a16:rowId xmlns:a16="http://schemas.microsoft.com/office/drawing/2014/main" val="2550128391"/>
                  </a:ext>
                </a:extLst>
              </a:tr>
              <a:tr h="370840">
                <a:tc>
                  <a:txBody>
                    <a:bodyPr/>
                    <a:lstStyle/>
                    <a:p>
                      <a:r>
                        <a:rPr lang="en-US" dirty="0" smtClean="0"/>
                        <a:t>Intimacy with Christ</a:t>
                      </a:r>
                      <a:endParaRPr lang="en-US" dirty="0"/>
                    </a:p>
                  </a:txBody>
                  <a:tcPr/>
                </a:tc>
                <a:tc>
                  <a:txBody>
                    <a:bodyPr/>
                    <a:lstStyle/>
                    <a:p>
                      <a:r>
                        <a:rPr lang="en-US" dirty="0" smtClean="0"/>
                        <a:t>Activity in the world</a:t>
                      </a:r>
                      <a:endParaRPr lang="en-US" dirty="0"/>
                    </a:p>
                  </a:txBody>
                  <a:tcPr/>
                </a:tc>
                <a:extLst>
                  <a:ext uri="{0D108BD9-81ED-4DB2-BD59-A6C34878D82A}">
                    <a16:rowId xmlns:a16="http://schemas.microsoft.com/office/drawing/2014/main" val="629625316"/>
                  </a:ext>
                </a:extLst>
              </a:tr>
              <a:tr h="370840">
                <a:tc>
                  <a:txBody>
                    <a:bodyPr/>
                    <a:lstStyle/>
                    <a:p>
                      <a:r>
                        <a:rPr lang="en-US" baseline="0" dirty="0" smtClean="0"/>
                        <a:t>Time alone</a:t>
                      </a:r>
                      <a:endParaRPr lang="en-US" dirty="0"/>
                    </a:p>
                  </a:txBody>
                  <a:tcPr/>
                </a:tc>
                <a:tc>
                  <a:txBody>
                    <a:bodyPr/>
                    <a:lstStyle/>
                    <a:p>
                      <a:r>
                        <a:rPr lang="en-US" dirty="0" smtClean="0"/>
                        <a:t>Time</a:t>
                      </a:r>
                      <a:r>
                        <a:rPr lang="en-US" baseline="0" dirty="0" smtClean="0"/>
                        <a:t> </a:t>
                      </a:r>
                      <a:r>
                        <a:rPr lang="en-US" dirty="0" smtClean="0"/>
                        <a:t>with others</a:t>
                      </a:r>
                      <a:endParaRPr lang="en-US" dirty="0"/>
                    </a:p>
                  </a:txBody>
                  <a:tcPr/>
                </a:tc>
                <a:extLst>
                  <a:ext uri="{0D108BD9-81ED-4DB2-BD59-A6C34878D82A}">
                    <a16:rowId xmlns:a16="http://schemas.microsoft.com/office/drawing/2014/main" val="3437414035"/>
                  </a:ext>
                </a:extLst>
              </a:tr>
              <a:tr h="370840">
                <a:tc>
                  <a:txBody>
                    <a:bodyPr/>
                    <a:lstStyle/>
                    <a:p>
                      <a:r>
                        <a:rPr lang="en-US" dirty="0" smtClean="0"/>
                        <a:t>Leisure</a:t>
                      </a:r>
                      <a:endParaRPr lang="en-US" dirty="0"/>
                    </a:p>
                  </a:txBody>
                  <a:tcPr/>
                </a:tc>
                <a:tc>
                  <a:txBody>
                    <a:bodyPr/>
                    <a:lstStyle/>
                    <a:p>
                      <a:r>
                        <a:rPr lang="en-US" dirty="0" smtClean="0"/>
                        <a:t>Serving</a:t>
                      </a:r>
                      <a:endParaRPr lang="en-US" dirty="0"/>
                    </a:p>
                  </a:txBody>
                  <a:tcPr/>
                </a:tc>
                <a:extLst>
                  <a:ext uri="{0D108BD9-81ED-4DB2-BD59-A6C34878D82A}">
                    <a16:rowId xmlns:a16="http://schemas.microsoft.com/office/drawing/2014/main" val="745868603"/>
                  </a:ext>
                </a:extLst>
              </a:tr>
              <a:tr h="370840">
                <a:tc>
                  <a:txBody>
                    <a:bodyPr/>
                    <a:lstStyle/>
                    <a:p>
                      <a:r>
                        <a:rPr lang="en-US" dirty="0" smtClean="0"/>
                        <a:t>Invisible</a:t>
                      </a:r>
                      <a:endParaRPr lang="en-US" dirty="0"/>
                    </a:p>
                  </a:txBody>
                  <a:tcPr/>
                </a:tc>
                <a:tc>
                  <a:txBody>
                    <a:bodyPr/>
                    <a:lstStyle/>
                    <a:p>
                      <a:r>
                        <a:rPr lang="en-US" dirty="0" smtClean="0"/>
                        <a:t>Visible</a:t>
                      </a:r>
                      <a:endParaRPr lang="en-US" dirty="0"/>
                    </a:p>
                  </a:txBody>
                  <a:tcPr/>
                </a:tc>
                <a:extLst>
                  <a:ext uri="{0D108BD9-81ED-4DB2-BD59-A6C34878D82A}">
                    <a16:rowId xmlns:a16="http://schemas.microsoft.com/office/drawing/2014/main" val="418354826"/>
                  </a:ext>
                </a:extLst>
              </a:tr>
              <a:tr h="370840">
                <a:tc>
                  <a:txBody>
                    <a:bodyPr/>
                    <a:lstStyle/>
                    <a:p>
                      <a:r>
                        <a:rPr lang="en-US" dirty="0" smtClean="0"/>
                        <a:t>Perspective </a:t>
                      </a:r>
                      <a:endParaRPr lang="en-US" dirty="0"/>
                    </a:p>
                  </a:txBody>
                  <a:tcPr/>
                </a:tc>
                <a:tc>
                  <a:txBody>
                    <a:bodyPr/>
                    <a:lstStyle/>
                    <a:p>
                      <a:r>
                        <a:rPr lang="en-US" dirty="0" smtClean="0"/>
                        <a:t>Practice</a:t>
                      </a:r>
                      <a:endParaRPr lang="en-US" dirty="0"/>
                    </a:p>
                  </a:txBody>
                  <a:tcPr/>
                </a:tc>
                <a:extLst>
                  <a:ext uri="{0D108BD9-81ED-4DB2-BD59-A6C34878D82A}">
                    <a16:rowId xmlns:a16="http://schemas.microsoft.com/office/drawing/2014/main" val="144654006"/>
                  </a:ext>
                </a:extLst>
              </a:tr>
              <a:tr h="370840">
                <a:tc>
                  <a:txBody>
                    <a:bodyPr/>
                    <a:lstStyle/>
                    <a:p>
                      <a:r>
                        <a:rPr lang="en-US" dirty="0" smtClean="0"/>
                        <a:t>Rest </a:t>
                      </a:r>
                    </a:p>
                    <a:p>
                      <a:endParaRPr lang="en-US" dirty="0" smtClean="0"/>
                    </a:p>
                    <a:p>
                      <a:r>
                        <a:rPr lang="en-US" dirty="0" smtClean="0"/>
                        <a:t>Both columns are necessary</a:t>
                      </a:r>
                      <a:r>
                        <a:rPr lang="en-US" baseline="0" dirty="0" smtClean="0"/>
                        <a:t> parts of life. For proper life balance we must keep Being before Doing. </a:t>
                      </a:r>
                      <a:endParaRPr lang="en-US" dirty="0" smtClean="0"/>
                    </a:p>
                    <a:p>
                      <a:endParaRPr lang="en-US" dirty="0"/>
                    </a:p>
                  </a:txBody>
                  <a:tcPr/>
                </a:tc>
                <a:tc>
                  <a:txBody>
                    <a:bodyPr/>
                    <a:lstStyle/>
                    <a:p>
                      <a:r>
                        <a:rPr lang="en-US" dirty="0" smtClean="0"/>
                        <a:t>Work</a:t>
                      </a:r>
                    </a:p>
                    <a:p>
                      <a:endParaRPr lang="en-US" dirty="0" smtClean="0"/>
                    </a:p>
                    <a:p>
                      <a:r>
                        <a:rPr lang="en-US" dirty="0" smtClean="0"/>
                        <a:t>If</a:t>
                      </a:r>
                      <a:r>
                        <a:rPr lang="en-US" baseline="0" dirty="0" smtClean="0"/>
                        <a:t> we are all about doing and neglect the being, our life will be out of balance. </a:t>
                      </a:r>
                      <a:endParaRPr lang="en-US" dirty="0"/>
                    </a:p>
                  </a:txBody>
                  <a:tcPr/>
                </a:tc>
                <a:extLst>
                  <a:ext uri="{0D108BD9-81ED-4DB2-BD59-A6C34878D82A}">
                    <a16:rowId xmlns:a16="http://schemas.microsoft.com/office/drawing/2014/main" val="1362874627"/>
                  </a:ext>
                </a:extLst>
              </a:tr>
            </a:tbl>
          </a:graphicData>
        </a:graphic>
      </p:graphicFrame>
    </p:spTree>
    <p:extLst>
      <p:ext uri="{BB962C8B-B14F-4D97-AF65-F5344CB8AC3E}">
        <p14:creationId xmlns:p14="http://schemas.microsoft.com/office/powerpoint/2010/main" val="8275640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Mark 12:30</a:t>
            </a:r>
          </a:p>
          <a:p>
            <a:pPr marL="0" indent="0">
              <a:buNone/>
            </a:pPr>
            <a:r>
              <a:rPr lang="en-US" dirty="0"/>
              <a:t>	</a:t>
            </a:r>
            <a:r>
              <a:rPr lang="en-US" dirty="0" smtClean="0"/>
              <a:t>	You shall love the Lord your God with all your </a:t>
            </a:r>
            <a:r>
              <a:rPr lang="en-US" dirty="0" smtClean="0">
                <a:solidFill>
                  <a:srgbClr val="00B0F0"/>
                </a:solidFill>
              </a:rPr>
              <a:t>heart</a:t>
            </a:r>
            <a:r>
              <a:rPr lang="en-US" dirty="0" smtClean="0"/>
              <a:t>, and will all your </a:t>
            </a:r>
            <a:r>
              <a:rPr lang="en-US" dirty="0" smtClean="0">
                <a:solidFill>
                  <a:srgbClr val="00B0F0"/>
                </a:solidFill>
              </a:rPr>
              <a:t>soul</a:t>
            </a:r>
            <a:r>
              <a:rPr lang="en-US" dirty="0" smtClean="0"/>
              <a:t>, and with all your </a:t>
            </a:r>
            <a:r>
              <a:rPr lang="en-US" dirty="0" smtClean="0">
                <a:solidFill>
                  <a:srgbClr val="00B0F0"/>
                </a:solidFill>
              </a:rPr>
              <a:t>mind</a:t>
            </a:r>
            <a:r>
              <a:rPr lang="en-US" dirty="0" smtClean="0"/>
              <a:t>, and with all your </a:t>
            </a:r>
            <a:r>
              <a:rPr lang="en-US" dirty="0" smtClean="0">
                <a:solidFill>
                  <a:srgbClr val="00B0F0"/>
                </a:solidFill>
              </a:rPr>
              <a:t>strength</a:t>
            </a:r>
            <a:r>
              <a:rPr lang="en-US" dirty="0" smtClean="0"/>
              <a:t>.</a:t>
            </a:r>
          </a:p>
          <a:p>
            <a:pPr marL="0" indent="0">
              <a:buNone/>
            </a:pPr>
            <a:endParaRPr lang="en-US" dirty="0"/>
          </a:p>
          <a:p>
            <a:pPr marL="0" indent="0" algn="ctr">
              <a:buNone/>
            </a:pPr>
            <a:r>
              <a:rPr lang="en-US" sz="2400" dirty="0" smtClean="0">
                <a:solidFill>
                  <a:srgbClr val="FFC000"/>
                </a:solidFill>
              </a:rPr>
              <a:t>What do you notice about the order of the words?</a:t>
            </a:r>
          </a:p>
          <a:p>
            <a:pPr marL="0" indent="0" algn="ctr">
              <a:buNone/>
            </a:pPr>
            <a:endParaRPr lang="en-US" sz="2400" dirty="0">
              <a:solidFill>
                <a:srgbClr val="FFC000"/>
              </a:solidFill>
            </a:endParaRPr>
          </a:p>
          <a:p>
            <a:pPr marL="0" indent="0" algn="ctr">
              <a:buNone/>
            </a:pPr>
            <a:r>
              <a:rPr lang="en-US" sz="2400" dirty="0" smtClean="0">
                <a:solidFill>
                  <a:srgbClr val="FFC000"/>
                </a:solidFill>
              </a:rPr>
              <a:t>What new insights have you gained about this verse in relationship to all of your life?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968060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3003"/>
          </a:xfrm>
        </p:spPr>
        <p:txBody>
          <a:bodyPr/>
          <a:lstStyle/>
          <a:p>
            <a:r>
              <a:rPr lang="en-US" dirty="0" smtClean="0"/>
              <a:t>Chapter 23</a:t>
            </a:r>
            <a:endParaRPr lang="en-US" dirty="0"/>
          </a:p>
        </p:txBody>
      </p:sp>
      <p:sp>
        <p:nvSpPr>
          <p:cNvPr id="3" name="Content Placeholder 2"/>
          <p:cNvSpPr>
            <a:spLocks noGrp="1"/>
          </p:cNvSpPr>
          <p:nvPr>
            <p:ph idx="1"/>
          </p:nvPr>
        </p:nvSpPr>
        <p:spPr>
          <a:xfrm>
            <a:off x="677334" y="1340285"/>
            <a:ext cx="8596668" cy="5248405"/>
          </a:xfrm>
        </p:spPr>
        <p:txBody>
          <a:bodyPr/>
          <a:lstStyle/>
          <a:p>
            <a:r>
              <a:rPr lang="en-US" dirty="0" smtClean="0"/>
              <a:t>God wants each of his children to be people of trust, gratitude, and contentment. </a:t>
            </a:r>
          </a:p>
          <a:p>
            <a:endParaRPr lang="en-US" dirty="0"/>
          </a:p>
          <a:p>
            <a:r>
              <a:rPr lang="en-US" dirty="0" smtClean="0"/>
              <a:t>How would you define those three terms?</a:t>
            </a:r>
          </a:p>
          <a:p>
            <a:endParaRPr lang="en-US" dirty="0"/>
          </a:p>
          <a:p>
            <a:pPr marL="0" indent="0" algn="ctr">
              <a:buNone/>
            </a:pPr>
            <a:r>
              <a:rPr lang="en-US" sz="2400" dirty="0" smtClean="0">
                <a:solidFill>
                  <a:srgbClr val="FFC000"/>
                </a:solidFill>
              </a:rPr>
              <a:t>On a scale of 1-10, how would you rate yourself in each of the three areas?</a:t>
            </a:r>
          </a:p>
          <a:p>
            <a:pPr algn="ctr"/>
            <a:endParaRPr lang="en-US" dirty="0"/>
          </a:p>
          <a:p>
            <a:pPr marL="0" indent="0" algn="ctr">
              <a:buNone/>
            </a:pPr>
            <a:r>
              <a:rPr lang="en-US" sz="2400" dirty="0" smtClean="0">
                <a:solidFill>
                  <a:srgbClr val="FFC000"/>
                </a:solidFill>
              </a:rPr>
              <a:t>How can you begin to be a more trusting (of God), grateful and content person in your daily life? </a:t>
            </a:r>
            <a:endParaRPr lang="en-US" sz="2400" dirty="0">
              <a:solidFill>
                <a:srgbClr val="FFC000"/>
              </a:solidFill>
            </a:endParaRPr>
          </a:p>
        </p:txBody>
      </p:sp>
    </p:spTree>
    <p:extLst>
      <p:ext uri="{BB962C8B-B14F-4D97-AF65-F5344CB8AC3E}">
        <p14:creationId xmlns:p14="http://schemas.microsoft.com/office/powerpoint/2010/main" val="2891012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3315"/>
          </a:xfrm>
        </p:spPr>
        <p:txBody>
          <a:bodyPr>
            <a:normAutofit/>
          </a:bodyPr>
          <a:lstStyle/>
          <a:p>
            <a:r>
              <a:rPr lang="en-US" sz="2800" dirty="0" smtClean="0"/>
              <a:t>Who determines the content of your life?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3980439"/>
              </p:ext>
            </p:extLst>
          </p:nvPr>
        </p:nvGraphicFramePr>
        <p:xfrm>
          <a:off x="677863" y="2160588"/>
          <a:ext cx="8596312" cy="18542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280905998"/>
                    </a:ext>
                  </a:extLst>
                </a:gridCol>
                <a:gridCol w="4298156">
                  <a:extLst>
                    <a:ext uri="{9D8B030D-6E8A-4147-A177-3AD203B41FA5}">
                      <a16:colId xmlns:a16="http://schemas.microsoft.com/office/drawing/2014/main" val="4042809875"/>
                    </a:ext>
                  </a:extLst>
                </a:gridCol>
              </a:tblGrid>
              <a:tr h="370840">
                <a:tc>
                  <a:txBody>
                    <a:bodyPr/>
                    <a:lstStyle/>
                    <a:p>
                      <a:pPr algn="ctr"/>
                      <a:r>
                        <a:rPr lang="en-US" dirty="0" smtClean="0"/>
                        <a:t>Self</a:t>
                      </a:r>
                      <a:endParaRPr lang="en-US" dirty="0"/>
                    </a:p>
                  </a:txBody>
                  <a:tcPr/>
                </a:tc>
                <a:tc>
                  <a:txBody>
                    <a:bodyPr/>
                    <a:lstStyle/>
                    <a:p>
                      <a:pPr algn="ctr"/>
                      <a:r>
                        <a:rPr lang="en-US" dirty="0" smtClean="0"/>
                        <a:t>Christ</a:t>
                      </a:r>
                      <a:endParaRPr lang="en-US" dirty="0"/>
                    </a:p>
                  </a:txBody>
                  <a:tcPr/>
                </a:tc>
                <a:extLst>
                  <a:ext uri="{0D108BD9-81ED-4DB2-BD59-A6C34878D82A}">
                    <a16:rowId xmlns:a16="http://schemas.microsoft.com/office/drawing/2014/main" val="4131617563"/>
                  </a:ext>
                </a:extLst>
              </a:tr>
              <a:tr h="370840">
                <a:tc>
                  <a:txBody>
                    <a:bodyPr/>
                    <a:lstStyle/>
                    <a:p>
                      <a:r>
                        <a:rPr lang="en-US" dirty="0" smtClean="0"/>
                        <a:t>Comparison</a:t>
                      </a:r>
                      <a:endParaRPr lang="en-US" dirty="0"/>
                    </a:p>
                  </a:txBody>
                  <a:tcPr/>
                </a:tc>
                <a:tc>
                  <a:txBody>
                    <a:bodyPr/>
                    <a:lstStyle/>
                    <a:p>
                      <a:r>
                        <a:rPr lang="en-US" dirty="0" smtClean="0"/>
                        <a:t>Contentment</a:t>
                      </a:r>
                      <a:endParaRPr lang="en-US" dirty="0"/>
                    </a:p>
                  </a:txBody>
                  <a:tcPr/>
                </a:tc>
                <a:extLst>
                  <a:ext uri="{0D108BD9-81ED-4DB2-BD59-A6C34878D82A}">
                    <a16:rowId xmlns:a16="http://schemas.microsoft.com/office/drawing/2014/main" val="2056280548"/>
                  </a:ext>
                </a:extLst>
              </a:tr>
              <a:tr h="370840">
                <a:tc>
                  <a:txBody>
                    <a:bodyPr/>
                    <a:lstStyle/>
                    <a:p>
                      <a:r>
                        <a:rPr lang="en-US" dirty="0" smtClean="0"/>
                        <a:t>Covetousness</a:t>
                      </a:r>
                      <a:endParaRPr lang="en-US" dirty="0"/>
                    </a:p>
                  </a:txBody>
                  <a:tcPr/>
                </a:tc>
                <a:tc>
                  <a:txBody>
                    <a:bodyPr/>
                    <a:lstStyle/>
                    <a:p>
                      <a:r>
                        <a:rPr lang="en-US" dirty="0" smtClean="0"/>
                        <a:t>Competency</a:t>
                      </a:r>
                      <a:endParaRPr lang="en-US" dirty="0"/>
                    </a:p>
                  </a:txBody>
                  <a:tcPr/>
                </a:tc>
                <a:extLst>
                  <a:ext uri="{0D108BD9-81ED-4DB2-BD59-A6C34878D82A}">
                    <a16:rowId xmlns:a16="http://schemas.microsoft.com/office/drawing/2014/main" val="3998613661"/>
                  </a:ext>
                </a:extLst>
              </a:tr>
              <a:tr h="370840">
                <a:tc>
                  <a:txBody>
                    <a:bodyPr/>
                    <a:lstStyle/>
                    <a:p>
                      <a:r>
                        <a:rPr lang="en-US" dirty="0" smtClean="0"/>
                        <a:t>Competition</a:t>
                      </a:r>
                      <a:endParaRPr lang="en-US" dirty="0"/>
                    </a:p>
                  </a:txBody>
                  <a:tcPr/>
                </a:tc>
                <a:tc>
                  <a:txBody>
                    <a:bodyPr/>
                    <a:lstStyle/>
                    <a:p>
                      <a:r>
                        <a:rPr lang="en-US" dirty="0" smtClean="0"/>
                        <a:t>Compassion</a:t>
                      </a:r>
                      <a:endParaRPr lang="en-US" dirty="0"/>
                    </a:p>
                  </a:txBody>
                  <a:tcPr/>
                </a:tc>
                <a:extLst>
                  <a:ext uri="{0D108BD9-81ED-4DB2-BD59-A6C34878D82A}">
                    <a16:rowId xmlns:a16="http://schemas.microsoft.com/office/drawing/2014/main" val="540067252"/>
                  </a:ext>
                </a:extLst>
              </a:tr>
              <a:tr h="370840">
                <a:tc>
                  <a:txBody>
                    <a:bodyPr/>
                    <a:lstStyle/>
                    <a:p>
                      <a:r>
                        <a:rPr lang="en-US" dirty="0" smtClean="0"/>
                        <a:t>Compromise</a:t>
                      </a:r>
                      <a:endParaRPr lang="en-US" dirty="0"/>
                    </a:p>
                  </a:txBody>
                  <a:tcPr/>
                </a:tc>
                <a:tc>
                  <a:txBody>
                    <a:bodyPr/>
                    <a:lstStyle/>
                    <a:p>
                      <a:r>
                        <a:rPr lang="en-US" dirty="0" smtClean="0"/>
                        <a:t>Character</a:t>
                      </a:r>
                      <a:endParaRPr lang="en-US" dirty="0"/>
                    </a:p>
                  </a:txBody>
                  <a:tcPr/>
                </a:tc>
                <a:extLst>
                  <a:ext uri="{0D108BD9-81ED-4DB2-BD59-A6C34878D82A}">
                    <a16:rowId xmlns:a16="http://schemas.microsoft.com/office/drawing/2014/main" val="802186667"/>
                  </a:ext>
                </a:extLst>
              </a:tr>
            </a:tbl>
          </a:graphicData>
        </a:graphic>
      </p:graphicFrame>
    </p:spTree>
    <p:extLst>
      <p:ext uri="{BB962C8B-B14F-4D97-AF65-F5344CB8AC3E}">
        <p14:creationId xmlns:p14="http://schemas.microsoft.com/office/powerpoint/2010/main" val="315750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609601"/>
            <a:ext cx="8596668" cy="5431762"/>
          </a:xfrm>
        </p:spPr>
        <p:txBody>
          <a:bodyPr/>
          <a:lstStyle/>
          <a:p>
            <a:pPr marL="0" indent="0" algn="ctr">
              <a:buNone/>
            </a:pPr>
            <a:r>
              <a:rPr lang="en-US" dirty="0" smtClean="0"/>
              <a:t>Five Kinds of People</a:t>
            </a:r>
          </a:p>
          <a:p>
            <a:pPr marL="0" indent="0" algn="ctr">
              <a:buNone/>
            </a:pPr>
            <a:r>
              <a:rPr lang="en-US" dirty="0" smtClean="0"/>
              <a:t>(text </a:t>
            </a:r>
            <a:r>
              <a:rPr lang="en-US" dirty="0" err="1" smtClean="0"/>
              <a:t>pg</a:t>
            </a:r>
            <a:r>
              <a:rPr lang="en-US" dirty="0" smtClean="0"/>
              <a:t> 48)</a:t>
            </a:r>
          </a:p>
          <a:p>
            <a:pPr marL="0" indent="0">
              <a:buNone/>
            </a:pPr>
            <a:r>
              <a:rPr lang="en-US" dirty="0" smtClean="0"/>
              <a:t>Resourceful people</a:t>
            </a:r>
          </a:p>
          <a:p>
            <a:pPr marL="0" indent="0">
              <a:buNone/>
            </a:pPr>
            <a:r>
              <a:rPr lang="en-US" dirty="0" smtClean="0"/>
              <a:t>Important people</a:t>
            </a:r>
          </a:p>
          <a:p>
            <a:pPr marL="0" indent="0">
              <a:buNone/>
            </a:pPr>
            <a:r>
              <a:rPr lang="en-US" dirty="0" smtClean="0"/>
              <a:t>Trainable people</a:t>
            </a:r>
          </a:p>
          <a:p>
            <a:pPr marL="0" indent="0">
              <a:buNone/>
            </a:pPr>
            <a:r>
              <a:rPr lang="en-US" dirty="0" smtClean="0"/>
              <a:t>Nice people</a:t>
            </a:r>
          </a:p>
          <a:p>
            <a:pPr marL="0" indent="0">
              <a:buNone/>
            </a:pPr>
            <a:r>
              <a:rPr lang="en-US" dirty="0" smtClean="0"/>
              <a:t>Draining people</a:t>
            </a:r>
          </a:p>
          <a:p>
            <a:r>
              <a:rPr lang="en-US" dirty="0" smtClean="0"/>
              <a:t>The first three groups is where we want to live</a:t>
            </a:r>
          </a:p>
          <a:p>
            <a:r>
              <a:rPr lang="en-US" dirty="0" smtClean="0"/>
              <a:t>How do you treat difficult people </a:t>
            </a:r>
            <a:r>
              <a:rPr lang="en-US" smtClean="0"/>
              <a:t>in your life?</a:t>
            </a:r>
            <a:endParaRPr lang="en-US" dirty="0"/>
          </a:p>
        </p:txBody>
      </p:sp>
    </p:spTree>
    <p:extLst>
      <p:ext uri="{BB962C8B-B14F-4D97-AF65-F5344CB8AC3E}">
        <p14:creationId xmlns:p14="http://schemas.microsoft.com/office/powerpoint/2010/main" val="12195270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Discipleship</a:t>
            </a:r>
            <a:r>
              <a:rPr lang="en-US" dirty="0" smtClean="0"/>
              <a:t/>
            </a:r>
            <a:br>
              <a:rPr lang="en-US" dirty="0" smtClean="0"/>
            </a:br>
            <a:r>
              <a:rPr lang="en-US" sz="2800" dirty="0" smtClean="0"/>
              <a:t>Chapters 30-33</a:t>
            </a:r>
            <a:endParaRPr lang="en-US" sz="2800" dirty="0"/>
          </a:p>
        </p:txBody>
      </p:sp>
      <p:sp>
        <p:nvSpPr>
          <p:cNvPr id="3" name="Content Placeholder 2"/>
          <p:cNvSpPr>
            <a:spLocks noGrp="1"/>
          </p:cNvSpPr>
          <p:nvPr>
            <p:ph idx="1"/>
          </p:nvPr>
        </p:nvSpPr>
        <p:spPr>
          <a:xfrm>
            <a:off x="677334" y="2160589"/>
            <a:ext cx="9506326" cy="3880773"/>
          </a:xfrm>
        </p:spPr>
        <p:txBody>
          <a:bodyPr/>
          <a:lstStyle/>
          <a:p>
            <a:r>
              <a:rPr lang="en-US" dirty="0" smtClean="0"/>
              <a:t>What is discipleship?     </a:t>
            </a:r>
          </a:p>
          <a:p>
            <a:r>
              <a:rPr lang="en-US" dirty="0" smtClean="0"/>
              <a:t>The starting point is to define a disciple – a follower of Christ</a:t>
            </a:r>
          </a:p>
          <a:p>
            <a:r>
              <a:rPr lang="en-US" dirty="0" smtClean="0"/>
              <a:t>So, discipleship is a derivative from disciple - </a:t>
            </a:r>
            <a:r>
              <a:rPr lang="en-US" dirty="0"/>
              <a:t>A disciple would literally </a:t>
            </a:r>
            <a:r>
              <a:rPr lang="en-US" dirty="0" smtClean="0"/>
              <a:t>follows </a:t>
            </a:r>
            <a:r>
              <a:rPr lang="en-US" dirty="0"/>
              <a:t>someone in hopes of eventually becoming what they are. </a:t>
            </a:r>
            <a:endParaRPr lang="en-US" dirty="0" smtClean="0"/>
          </a:p>
          <a:p>
            <a:r>
              <a:rPr lang="en-US" dirty="0" smtClean="0"/>
              <a:t>A </a:t>
            </a:r>
            <a:r>
              <a:rPr lang="en-US" dirty="0"/>
              <a:t>Christian disciple is a believer who follows Christ and then offers his own imitation of Christ as model for others to follow (1 Corinthians 11:1</a:t>
            </a:r>
            <a:r>
              <a:rPr lang="en-US" dirty="0" smtClean="0"/>
              <a:t>).</a:t>
            </a:r>
          </a:p>
          <a:p>
            <a:endParaRPr lang="en-US" dirty="0"/>
          </a:p>
          <a:p>
            <a:r>
              <a:rPr lang="en-US" dirty="0"/>
              <a:t>The </a:t>
            </a:r>
            <a:r>
              <a:rPr lang="en-US" b="1" dirty="0"/>
              <a:t>purpose of discipleship</a:t>
            </a:r>
            <a:r>
              <a:rPr lang="en-US" dirty="0"/>
              <a:t> is </a:t>
            </a:r>
            <a:r>
              <a:rPr lang="en-US" dirty="0" smtClean="0"/>
              <a:t>for disciples to make other disciples. </a:t>
            </a:r>
            <a:endParaRPr lang="en-US" dirty="0"/>
          </a:p>
        </p:txBody>
      </p:sp>
    </p:spTree>
    <p:extLst>
      <p:ext uri="{BB962C8B-B14F-4D97-AF65-F5344CB8AC3E}">
        <p14:creationId xmlns:p14="http://schemas.microsoft.com/office/powerpoint/2010/main" val="6731529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3 stages of the Christian life </a:t>
            </a:r>
          </a:p>
          <a:p>
            <a:pPr>
              <a:buAutoNum type="arabicPeriod"/>
            </a:pPr>
            <a:r>
              <a:rPr lang="en-US" dirty="0" smtClean="0"/>
              <a:t>Become a believer</a:t>
            </a:r>
          </a:p>
          <a:p>
            <a:pPr>
              <a:buAutoNum type="arabicPeriod"/>
            </a:pPr>
            <a:r>
              <a:rPr lang="en-US" dirty="0" smtClean="0"/>
              <a:t>Responding and growing </a:t>
            </a:r>
          </a:p>
          <a:p>
            <a:pPr>
              <a:buAutoNum type="arabicPeriod"/>
            </a:pPr>
            <a:r>
              <a:rPr lang="en-US" dirty="0" smtClean="0"/>
              <a:t>Reproducing disciples</a:t>
            </a:r>
          </a:p>
          <a:p>
            <a:pPr>
              <a:buAutoNum type="arabicPeriod"/>
            </a:pPr>
            <a:endParaRPr lang="en-US" dirty="0"/>
          </a:p>
          <a:p>
            <a:pPr marL="0" indent="0">
              <a:buNone/>
            </a:pPr>
            <a:r>
              <a:rPr lang="en-US" dirty="0" smtClean="0"/>
              <a:t>Believers are simultaneously disciples and </a:t>
            </a:r>
            <a:r>
              <a:rPr lang="en-US" dirty="0" err="1" smtClean="0"/>
              <a:t>disciplers</a:t>
            </a:r>
            <a:r>
              <a:rPr lang="en-US" dirty="0" smtClean="0"/>
              <a:t>. </a:t>
            </a:r>
          </a:p>
          <a:p>
            <a:endParaRPr lang="en-US" dirty="0"/>
          </a:p>
        </p:txBody>
      </p:sp>
    </p:spTree>
    <p:extLst>
      <p:ext uri="{BB962C8B-B14F-4D97-AF65-F5344CB8AC3E}">
        <p14:creationId xmlns:p14="http://schemas.microsoft.com/office/powerpoint/2010/main" val="882269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3" y="2160589"/>
            <a:ext cx="8817395" cy="3880773"/>
          </a:xfrm>
        </p:spPr>
        <p:txBody>
          <a:bodyPr>
            <a:normAutofit/>
          </a:bodyPr>
          <a:lstStyle/>
          <a:p>
            <a:pPr marL="0" indent="0" algn="ctr">
              <a:buNone/>
            </a:pPr>
            <a:r>
              <a:rPr lang="en-US" sz="2800" dirty="0" smtClean="0">
                <a:solidFill>
                  <a:srgbClr val="FFC000"/>
                </a:solidFill>
              </a:rPr>
              <a:t>Which of these stages are you currently in?</a:t>
            </a:r>
          </a:p>
          <a:p>
            <a:pPr algn="ctr"/>
            <a:endParaRPr lang="en-US" sz="2800" dirty="0">
              <a:solidFill>
                <a:srgbClr val="FFC000"/>
              </a:solidFill>
            </a:endParaRPr>
          </a:p>
          <a:p>
            <a:pPr marL="0" indent="0" algn="ctr">
              <a:buNone/>
            </a:pPr>
            <a:r>
              <a:rPr lang="en-US" sz="2800" dirty="0" smtClean="0">
                <a:solidFill>
                  <a:srgbClr val="FFC000"/>
                </a:solidFill>
              </a:rPr>
              <a:t>How is each stage dependent on the preceding stage?</a:t>
            </a:r>
            <a:endParaRPr lang="en-US" sz="2800" dirty="0">
              <a:solidFill>
                <a:srgbClr val="FFC000"/>
              </a:solidFill>
            </a:endParaRPr>
          </a:p>
        </p:txBody>
      </p:sp>
    </p:spTree>
    <p:extLst>
      <p:ext uri="{BB962C8B-B14F-4D97-AF65-F5344CB8AC3E}">
        <p14:creationId xmlns:p14="http://schemas.microsoft.com/office/powerpoint/2010/main" val="22050472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Hebrew 5:11-14 gives us an example of spiritual growth compared to natural growth.</a:t>
            </a:r>
          </a:p>
          <a:p>
            <a:endParaRPr lang="en-US" dirty="0"/>
          </a:p>
          <a:p>
            <a:pPr marL="0" indent="0" algn="ctr">
              <a:buNone/>
            </a:pPr>
            <a:r>
              <a:rPr lang="en-US" sz="2400" dirty="0" smtClean="0">
                <a:solidFill>
                  <a:srgbClr val="FFC000"/>
                </a:solidFill>
              </a:rPr>
              <a:t>What attitude is expressed toward people who are not growing?</a:t>
            </a:r>
          </a:p>
          <a:p>
            <a:pPr marL="0" indent="0" algn="ctr">
              <a:buNone/>
            </a:pPr>
            <a:endParaRPr lang="en-US" sz="2400" dirty="0">
              <a:solidFill>
                <a:srgbClr val="FFC000"/>
              </a:solidFill>
            </a:endParaRPr>
          </a:p>
          <a:p>
            <a:pPr marL="0" indent="0" algn="ctr">
              <a:buNone/>
            </a:pPr>
            <a:r>
              <a:rPr lang="en-US" sz="2400" dirty="0" smtClean="0">
                <a:solidFill>
                  <a:srgbClr val="FFC000"/>
                </a:solidFill>
              </a:rPr>
              <a:t>What is the result or danger of failing to grow?</a:t>
            </a:r>
            <a:endParaRPr lang="en-US" sz="2400" dirty="0">
              <a:solidFill>
                <a:srgbClr val="FFC000"/>
              </a:solidFill>
            </a:endParaRPr>
          </a:p>
        </p:txBody>
      </p:sp>
    </p:spTree>
    <p:extLst>
      <p:ext uri="{BB962C8B-B14F-4D97-AF65-F5344CB8AC3E}">
        <p14:creationId xmlns:p14="http://schemas.microsoft.com/office/powerpoint/2010/main" val="12389598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What is the result of growing as we should?</a:t>
            </a:r>
          </a:p>
          <a:p>
            <a:pPr marL="0" indent="0" algn="ctr">
              <a:buNone/>
            </a:pPr>
            <a:endParaRPr lang="en-US" sz="2400" dirty="0">
              <a:solidFill>
                <a:srgbClr val="FFC000"/>
              </a:solidFill>
            </a:endParaRPr>
          </a:p>
          <a:p>
            <a:pPr marL="0" indent="0">
              <a:buNone/>
            </a:pPr>
            <a:r>
              <a:rPr lang="en-US" dirty="0" smtClean="0">
                <a:solidFill>
                  <a:schemeClr val="tx1"/>
                </a:solidFill>
              </a:rPr>
              <a:t>The process of discipleship involves: </a:t>
            </a:r>
          </a:p>
          <a:p>
            <a:pPr>
              <a:buAutoNum type="arabicPeriod"/>
            </a:pPr>
            <a:r>
              <a:rPr lang="en-US" dirty="0" smtClean="0">
                <a:solidFill>
                  <a:schemeClr val="tx1"/>
                </a:solidFill>
              </a:rPr>
              <a:t>Exposing people to your own life of discipleship</a:t>
            </a:r>
          </a:p>
          <a:p>
            <a:pPr>
              <a:buAutoNum type="arabicPeriod"/>
            </a:pPr>
            <a:r>
              <a:rPr lang="en-US" dirty="0" smtClean="0">
                <a:solidFill>
                  <a:schemeClr val="tx1"/>
                </a:solidFill>
              </a:rPr>
              <a:t>Equipping them with truth to apply to their lives</a:t>
            </a:r>
          </a:p>
          <a:p>
            <a:pPr>
              <a:buAutoNum type="arabicPeriod"/>
            </a:pPr>
            <a:r>
              <a:rPr lang="en-US" dirty="0" smtClean="0">
                <a:solidFill>
                  <a:schemeClr val="tx1"/>
                </a:solidFill>
              </a:rPr>
              <a:t>Encouraging them toward Christlikeness</a:t>
            </a:r>
            <a:endParaRPr lang="en-US" dirty="0">
              <a:solidFill>
                <a:schemeClr val="tx1"/>
              </a:solidFill>
            </a:endParaRPr>
          </a:p>
        </p:txBody>
      </p:sp>
    </p:spTree>
    <p:extLst>
      <p:ext uri="{BB962C8B-B14F-4D97-AF65-F5344CB8AC3E}">
        <p14:creationId xmlns:p14="http://schemas.microsoft.com/office/powerpoint/2010/main" val="23635513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3211"/>
          </a:xfrm>
        </p:spPr>
        <p:txBody>
          <a:bodyPr/>
          <a:lstStyle/>
          <a:p>
            <a:pPr algn="ctr"/>
            <a:r>
              <a:rPr lang="en-US" dirty="0" smtClean="0"/>
              <a:t>Discipleship Assessment</a:t>
            </a:r>
            <a:endParaRPr lang="en-US" dirty="0"/>
          </a:p>
        </p:txBody>
      </p:sp>
      <p:sp>
        <p:nvSpPr>
          <p:cNvPr id="3" name="Content Placeholder 2"/>
          <p:cNvSpPr>
            <a:spLocks noGrp="1"/>
          </p:cNvSpPr>
          <p:nvPr>
            <p:ph idx="1"/>
          </p:nvPr>
        </p:nvSpPr>
        <p:spPr>
          <a:xfrm>
            <a:off x="677333" y="1540701"/>
            <a:ext cx="8829921" cy="4500661"/>
          </a:xfrm>
        </p:spPr>
        <p:txBody>
          <a:bodyPr/>
          <a:lstStyle/>
          <a:p>
            <a:pPr>
              <a:buAutoNum type="arabicPeriod"/>
            </a:pPr>
            <a:r>
              <a:rPr lang="en-US" dirty="0" smtClean="0"/>
              <a:t>Am I trusting in Christ, not my works, for my salvation? (</a:t>
            </a:r>
            <a:r>
              <a:rPr lang="en-US" dirty="0" err="1" smtClean="0"/>
              <a:t>Eph</a:t>
            </a:r>
            <a:r>
              <a:rPr lang="en-US" dirty="0" smtClean="0"/>
              <a:t> 2:8-9)</a:t>
            </a:r>
          </a:p>
          <a:p>
            <a:pPr>
              <a:buAutoNum type="arabicPeriod"/>
            </a:pPr>
            <a:r>
              <a:rPr lang="en-US" dirty="0" smtClean="0"/>
              <a:t>Do I live each day with a goal of doing good works for others? (</a:t>
            </a:r>
            <a:r>
              <a:rPr lang="en-US" dirty="0" err="1" smtClean="0"/>
              <a:t>Eph</a:t>
            </a:r>
            <a:r>
              <a:rPr lang="en-US" dirty="0" smtClean="0"/>
              <a:t> 2:10)</a:t>
            </a:r>
          </a:p>
          <a:p>
            <a:pPr>
              <a:buAutoNum type="arabicPeriod"/>
            </a:pPr>
            <a:r>
              <a:rPr lang="en-US" dirty="0" smtClean="0"/>
              <a:t>Do I experience joy? (John 15:11)</a:t>
            </a:r>
          </a:p>
          <a:p>
            <a:pPr>
              <a:buAutoNum type="arabicPeriod"/>
            </a:pPr>
            <a:r>
              <a:rPr lang="en-US" dirty="0" smtClean="0"/>
              <a:t>Do I spend time with other believers? (John 6:68)</a:t>
            </a:r>
          </a:p>
          <a:p>
            <a:pPr>
              <a:buAutoNum type="arabicPeriod"/>
            </a:pPr>
            <a:r>
              <a:rPr lang="en-US" dirty="0" smtClean="0"/>
              <a:t>Do I spend time in prayer each day? (</a:t>
            </a:r>
            <a:r>
              <a:rPr lang="en-US" dirty="0" err="1" smtClean="0"/>
              <a:t>Eph</a:t>
            </a:r>
            <a:r>
              <a:rPr lang="en-US" dirty="0" smtClean="0"/>
              <a:t> 6:18)</a:t>
            </a:r>
          </a:p>
          <a:p>
            <a:pPr>
              <a:buAutoNum type="arabicPeriod"/>
            </a:pPr>
            <a:r>
              <a:rPr lang="en-US" dirty="0" smtClean="0"/>
              <a:t>Are my activities investing in the my eternal or temporal future? (Ro 13:11-12)</a:t>
            </a:r>
          </a:p>
          <a:p>
            <a:pPr>
              <a:buAutoNum type="arabicPeriod"/>
            </a:pPr>
            <a:r>
              <a:rPr lang="en-US" dirty="0" smtClean="0"/>
              <a:t>Am I involved (not only attend) regularly in a local church? (He 10:24-25)</a:t>
            </a:r>
          </a:p>
          <a:p>
            <a:pPr>
              <a:buAutoNum type="arabicPeriod"/>
            </a:pPr>
            <a:r>
              <a:rPr lang="en-US" dirty="0" smtClean="0"/>
              <a:t>Am I a good steward of the abilities &amp; resources God has given me? (1 Co 4:7)</a:t>
            </a:r>
          </a:p>
          <a:p>
            <a:pPr>
              <a:buAutoNum type="arabicPeriod"/>
            </a:pPr>
            <a:r>
              <a:rPr lang="en-US" dirty="0" smtClean="0"/>
              <a:t>Am I eager to grow in Christ, to learn more about him and how he wants his children to live? (2 </a:t>
            </a:r>
            <a:r>
              <a:rPr lang="en-US" dirty="0" err="1" smtClean="0"/>
              <a:t>Ti</a:t>
            </a:r>
            <a:r>
              <a:rPr lang="en-US" dirty="0" smtClean="0"/>
              <a:t> 2:2)</a:t>
            </a:r>
          </a:p>
          <a:p>
            <a:pPr>
              <a:buAutoNum type="arabicPeriod"/>
            </a:pPr>
            <a:endParaRPr lang="en-US" dirty="0"/>
          </a:p>
        </p:txBody>
      </p:sp>
    </p:spTree>
    <p:extLst>
      <p:ext uri="{BB962C8B-B14F-4D97-AF65-F5344CB8AC3E}">
        <p14:creationId xmlns:p14="http://schemas.microsoft.com/office/powerpoint/2010/main" val="37844303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What are your spheres of influence?</a:t>
            </a:r>
          </a:p>
          <a:p>
            <a:pPr marL="0" indent="0" algn="ctr">
              <a:buNone/>
            </a:pPr>
            <a:r>
              <a:rPr lang="en-US" sz="2400" dirty="0" smtClean="0">
                <a:solidFill>
                  <a:srgbClr val="FFC000"/>
                </a:solidFill>
              </a:rPr>
              <a:t>Church family</a:t>
            </a:r>
          </a:p>
          <a:p>
            <a:pPr marL="0" indent="0" algn="ctr">
              <a:buNone/>
            </a:pPr>
            <a:r>
              <a:rPr lang="en-US" sz="2400" dirty="0" smtClean="0">
                <a:solidFill>
                  <a:srgbClr val="FFC000"/>
                </a:solidFill>
              </a:rPr>
              <a:t>Family</a:t>
            </a:r>
          </a:p>
          <a:p>
            <a:pPr marL="0" indent="0" algn="ctr">
              <a:buNone/>
            </a:pPr>
            <a:r>
              <a:rPr lang="en-US" sz="2400" dirty="0" smtClean="0">
                <a:solidFill>
                  <a:srgbClr val="FFC000"/>
                </a:solidFill>
              </a:rPr>
              <a:t>Professional acquaintances</a:t>
            </a:r>
          </a:p>
          <a:p>
            <a:pPr marL="0" indent="0" algn="ctr">
              <a:buNone/>
            </a:pPr>
            <a:r>
              <a:rPr lang="en-US" sz="2400" dirty="0" smtClean="0">
                <a:solidFill>
                  <a:srgbClr val="FFC000"/>
                </a:solidFill>
              </a:rPr>
              <a:t>Friends</a:t>
            </a:r>
          </a:p>
          <a:p>
            <a:pPr marL="0" indent="0" algn="ctr">
              <a:buNone/>
            </a:pPr>
            <a:r>
              <a:rPr lang="en-US" sz="2400" dirty="0" smtClean="0">
                <a:solidFill>
                  <a:srgbClr val="FFC000"/>
                </a:solidFill>
              </a:rPr>
              <a:t>Team mates</a:t>
            </a:r>
          </a:p>
          <a:p>
            <a:pPr marL="0" indent="0" algn="ctr">
              <a:buNone/>
            </a:pPr>
            <a:r>
              <a:rPr lang="en-US" sz="2400" dirty="0" smtClean="0">
                <a:solidFill>
                  <a:srgbClr val="FFC000"/>
                </a:solidFill>
              </a:rPr>
              <a:t>Others? </a:t>
            </a:r>
            <a:endParaRPr lang="en-US" sz="2400" dirty="0">
              <a:solidFill>
                <a:srgbClr val="FFC000"/>
              </a:solidFill>
            </a:endParaRPr>
          </a:p>
        </p:txBody>
      </p:sp>
    </p:spTree>
    <p:extLst>
      <p:ext uri="{BB962C8B-B14F-4D97-AF65-F5344CB8AC3E}">
        <p14:creationId xmlns:p14="http://schemas.microsoft.com/office/powerpoint/2010/main" val="6100539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a:t>How to disciple </a:t>
            </a:r>
            <a:r>
              <a:rPr lang="en-US" b="1" dirty="0" smtClean="0"/>
              <a:t>someone</a:t>
            </a:r>
            <a:r>
              <a:rPr lang="en-US" b="1" dirty="0"/>
              <a:t> </a:t>
            </a:r>
            <a:endParaRPr lang="en-US" dirty="0"/>
          </a:p>
          <a:p>
            <a:r>
              <a:rPr lang="en-US" dirty="0"/>
              <a:t>Step 1: Develop a habit of daily prayer for yourself. ...</a:t>
            </a:r>
          </a:p>
          <a:p>
            <a:r>
              <a:rPr lang="en-US" dirty="0"/>
              <a:t>Step 2: Pray </a:t>
            </a:r>
            <a:r>
              <a:rPr lang="en-US" dirty="0" smtClean="0"/>
              <a:t>and ask God and for</a:t>
            </a:r>
            <a:r>
              <a:rPr lang="en-US" dirty="0"/>
              <a:t> </a:t>
            </a:r>
            <a:r>
              <a:rPr lang="en-US" b="1" dirty="0"/>
              <a:t>someone</a:t>
            </a:r>
            <a:r>
              <a:rPr lang="en-US" dirty="0"/>
              <a:t> to </a:t>
            </a:r>
            <a:r>
              <a:rPr lang="en-US" b="1" dirty="0"/>
              <a:t>disciple</a:t>
            </a:r>
            <a:r>
              <a:rPr lang="en-US" dirty="0"/>
              <a:t>. ...</a:t>
            </a:r>
          </a:p>
          <a:p>
            <a:r>
              <a:rPr lang="en-US" dirty="0"/>
              <a:t>Step 3: </a:t>
            </a:r>
            <a:r>
              <a:rPr lang="en-US" dirty="0" smtClean="0"/>
              <a:t>Create a time to be with them (meal, game, etc.) </a:t>
            </a:r>
            <a:endParaRPr lang="en-US" dirty="0"/>
          </a:p>
          <a:p>
            <a:r>
              <a:rPr lang="en-US" dirty="0"/>
              <a:t>Step 4: Read and discuss the Bible together. ...</a:t>
            </a:r>
          </a:p>
          <a:p>
            <a:r>
              <a:rPr lang="en-US" dirty="0"/>
              <a:t>Step 5: Don't count yourself out. ...</a:t>
            </a:r>
          </a:p>
          <a:p>
            <a:r>
              <a:rPr lang="en-US" dirty="0"/>
              <a:t>Step 6: Repeat the process.</a:t>
            </a:r>
          </a:p>
          <a:p>
            <a:endParaRPr lang="en-US" dirty="0"/>
          </a:p>
        </p:txBody>
      </p:sp>
    </p:spTree>
    <p:extLst>
      <p:ext uri="{BB962C8B-B14F-4D97-AF65-F5344CB8AC3E}">
        <p14:creationId xmlns:p14="http://schemas.microsoft.com/office/powerpoint/2010/main" val="26259814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Discipling</a:t>
            </a:r>
            <a:r>
              <a:rPr lang="en-US" dirty="0" smtClean="0"/>
              <a:t> is for every believer. </a:t>
            </a:r>
          </a:p>
          <a:p>
            <a:endParaRPr lang="en-US" dirty="0"/>
          </a:p>
          <a:p>
            <a:pPr marL="0" indent="0" algn="ctr">
              <a:buNone/>
            </a:pPr>
            <a:r>
              <a:rPr lang="en-US" sz="2400" dirty="0" smtClean="0">
                <a:solidFill>
                  <a:srgbClr val="FFC000"/>
                </a:solidFill>
              </a:rPr>
              <a:t>What are some ways other than preaching that we can speak to others about Christ?  </a:t>
            </a:r>
          </a:p>
          <a:p>
            <a:pPr marL="0" indent="0" algn="ctr">
              <a:buNone/>
            </a:pPr>
            <a:endParaRPr lang="en-US" sz="2400" dirty="0">
              <a:solidFill>
                <a:srgbClr val="FFC000"/>
              </a:solidFill>
            </a:endParaRPr>
          </a:p>
          <a:p>
            <a:r>
              <a:rPr lang="en-US" dirty="0" smtClean="0">
                <a:solidFill>
                  <a:schemeClr val="tx1"/>
                </a:solidFill>
              </a:rPr>
              <a:t>Friendship is a key component in evangelism – sharing Christ with others</a:t>
            </a:r>
            <a:r>
              <a:rPr lang="en-US" dirty="0" smtClean="0">
                <a:solidFill>
                  <a:srgbClr val="FFC000"/>
                </a:solidFill>
              </a:rPr>
              <a:t>. </a:t>
            </a:r>
          </a:p>
          <a:p>
            <a:pPr marL="0" indent="0">
              <a:buNone/>
            </a:pPr>
            <a:endParaRPr lang="en-US" dirty="0" smtClean="0">
              <a:solidFill>
                <a:schemeClr val="tx1"/>
              </a:solidFill>
            </a:endParaRPr>
          </a:p>
        </p:txBody>
      </p:sp>
    </p:spTree>
    <p:extLst>
      <p:ext uri="{BB962C8B-B14F-4D97-AF65-F5344CB8AC3E}">
        <p14:creationId xmlns:p14="http://schemas.microsoft.com/office/powerpoint/2010/main" val="37344276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1"/>
                </a:solidFill>
              </a:rPr>
              <a:t>Matthew 28:18-20 is a command to all of </a:t>
            </a:r>
            <a:r>
              <a:rPr lang="en-US" dirty="0" smtClean="0">
                <a:solidFill>
                  <a:schemeClr val="tx1"/>
                </a:solidFill>
              </a:rPr>
              <a:t>us –</a:t>
            </a:r>
          </a:p>
          <a:p>
            <a:pPr marL="0" indent="0">
              <a:buNone/>
            </a:pPr>
            <a:r>
              <a:rPr lang="en-US" dirty="0">
                <a:solidFill>
                  <a:schemeClr val="tx1"/>
                </a:solidFill>
              </a:rPr>
              <a:t>	</a:t>
            </a:r>
            <a:r>
              <a:rPr lang="en-US" dirty="0" smtClean="0">
                <a:solidFill>
                  <a:schemeClr val="tx1"/>
                </a:solidFill>
              </a:rPr>
              <a:t>go and make disciples</a:t>
            </a:r>
          </a:p>
          <a:p>
            <a:pPr marL="0" indent="0">
              <a:buNone/>
            </a:pPr>
            <a:r>
              <a:rPr lang="en-US" dirty="0">
                <a:solidFill>
                  <a:schemeClr val="tx1"/>
                </a:solidFill>
              </a:rPr>
              <a:t>	</a:t>
            </a:r>
            <a:r>
              <a:rPr lang="en-US" dirty="0" smtClean="0">
                <a:solidFill>
                  <a:schemeClr val="tx1"/>
                </a:solidFill>
              </a:rPr>
              <a:t>teach them about Christ</a:t>
            </a:r>
          </a:p>
          <a:p>
            <a:pPr marL="0" indent="0">
              <a:buNone/>
            </a:pPr>
            <a:r>
              <a:rPr lang="en-US" dirty="0">
                <a:solidFill>
                  <a:schemeClr val="tx1"/>
                </a:solidFill>
              </a:rPr>
              <a:t>	</a:t>
            </a:r>
            <a:r>
              <a:rPr lang="en-US" dirty="0" smtClean="0">
                <a:solidFill>
                  <a:schemeClr val="tx1"/>
                </a:solidFill>
              </a:rPr>
              <a:t>baptize as a public statement of their faith</a:t>
            </a:r>
          </a:p>
          <a:p>
            <a:pPr marL="0" indent="0">
              <a:buNone/>
            </a:pPr>
            <a:endParaRPr lang="en-US" dirty="0">
              <a:solidFill>
                <a:schemeClr val="tx1"/>
              </a:solidFill>
            </a:endParaRPr>
          </a:p>
          <a:p>
            <a:r>
              <a:rPr lang="en-US" dirty="0" smtClean="0">
                <a:solidFill>
                  <a:schemeClr val="tx1"/>
                </a:solidFill>
              </a:rPr>
              <a:t>John 15:1-5  If we stay close to Jesus, we are expected to reproduce</a:t>
            </a:r>
          </a:p>
          <a:p>
            <a:pPr marL="0" indent="0">
              <a:buNone/>
            </a:pPr>
            <a:r>
              <a:rPr lang="en-US" dirty="0">
                <a:solidFill>
                  <a:schemeClr val="tx1"/>
                </a:solidFill>
              </a:rPr>
              <a:t>	</a:t>
            </a:r>
            <a:r>
              <a:rPr lang="en-US" dirty="0" smtClean="0">
                <a:solidFill>
                  <a:schemeClr val="tx1"/>
                </a:solidFill>
              </a:rPr>
              <a:t>	just as a branch connected to the vine reproduces fruit. </a:t>
            </a:r>
            <a:endParaRPr lang="en-US" dirty="0">
              <a:solidFill>
                <a:schemeClr val="tx1"/>
              </a:solidFill>
            </a:endParaRPr>
          </a:p>
          <a:p>
            <a:endParaRPr lang="en-US" dirty="0"/>
          </a:p>
        </p:txBody>
      </p:sp>
    </p:spTree>
    <p:extLst>
      <p:ext uri="{BB962C8B-B14F-4D97-AF65-F5344CB8AC3E}">
        <p14:creationId xmlns:p14="http://schemas.microsoft.com/office/powerpoint/2010/main" val="270089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609601"/>
            <a:ext cx="8596668" cy="5431762"/>
          </a:xfrm>
        </p:spPr>
        <p:txBody>
          <a:bodyPr/>
          <a:lstStyle/>
          <a:p>
            <a:pPr marL="0" indent="0" algn="ctr">
              <a:buNone/>
            </a:pPr>
            <a:r>
              <a:rPr lang="en-US" dirty="0" smtClean="0"/>
              <a:t>God offers us the gift of forgiveness</a:t>
            </a:r>
          </a:p>
          <a:p>
            <a:pPr marL="0" indent="0" algn="ctr">
              <a:buNone/>
            </a:pPr>
            <a:r>
              <a:rPr lang="en-US" dirty="0" smtClean="0"/>
              <a:t>(text </a:t>
            </a:r>
            <a:r>
              <a:rPr lang="en-US" dirty="0" err="1" smtClean="0"/>
              <a:t>pg</a:t>
            </a:r>
            <a:r>
              <a:rPr lang="en-US" dirty="0" smtClean="0"/>
              <a:t> 50-51)</a:t>
            </a:r>
          </a:p>
          <a:p>
            <a:r>
              <a:rPr lang="en-US" dirty="0" smtClean="0"/>
              <a:t>We have been forgiven by God and so can offer forgiveness to others. </a:t>
            </a:r>
          </a:p>
          <a:p>
            <a:r>
              <a:rPr lang="en-US" dirty="0" smtClean="0"/>
              <a:t>What does forgiveness mean?</a:t>
            </a:r>
          </a:p>
          <a:p>
            <a:r>
              <a:rPr lang="en-US" dirty="0" smtClean="0"/>
              <a:t>Forgiveness does not mean forgetting.</a:t>
            </a:r>
          </a:p>
          <a:p>
            <a:r>
              <a:rPr lang="en-US" dirty="0" smtClean="0"/>
              <a:t>Forgiveness is to release others from any obligation to make up to you what they have taken from you. </a:t>
            </a:r>
          </a:p>
          <a:p>
            <a:r>
              <a:rPr lang="en-US" dirty="0" smtClean="0"/>
              <a:t>Forgiveness means we are releasing the right to resentment and leave justice with God. </a:t>
            </a:r>
            <a:endParaRPr lang="en-US" dirty="0"/>
          </a:p>
        </p:txBody>
      </p:sp>
    </p:spTree>
    <p:extLst>
      <p:ext uri="{BB962C8B-B14F-4D97-AF65-F5344CB8AC3E}">
        <p14:creationId xmlns:p14="http://schemas.microsoft.com/office/powerpoint/2010/main" val="26484091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There are innumerable ways to share Christ with a friend. It is not about learning a particular method or memorizing what to say. It is about being a friend and allowing conversation to flow naturally, about being comfortable talking about our own relationship with Christ. </a:t>
            </a:r>
          </a:p>
          <a:p>
            <a:endParaRPr lang="en-US" dirty="0"/>
          </a:p>
          <a:p>
            <a:r>
              <a:rPr lang="en-US" dirty="0"/>
              <a:t>What </a:t>
            </a:r>
            <a:r>
              <a:rPr lang="en-US" dirty="0" smtClean="0"/>
              <a:t>was my life like before I met Jesus?</a:t>
            </a:r>
          </a:p>
          <a:p>
            <a:r>
              <a:rPr lang="en-US" dirty="0" smtClean="0"/>
              <a:t>How did I meet Jesus? </a:t>
            </a:r>
          </a:p>
          <a:p>
            <a:r>
              <a:rPr lang="en-US" dirty="0" smtClean="0"/>
              <a:t>What difference has following Jesus made in my life?</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2154388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0789"/>
          </a:xfrm>
        </p:spPr>
        <p:txBody>
          <a:bodyPr/>
          <a:lstStyle/>
          <a:p>
            <a:pPr algn="ctr"/>
            <a:r>
              <a:rPr lang="en-US" dirty="0" smtClean="0"/>
              <a:t>God has my back</a:t>
            </a:r>
            <a:endParaRPr lang="en-US" dirty="0"/>
          </a:p>
        </p:txBody>
      </p:sp>
      <p:sp>
        <p:nvSpPr>
          <p:cNvPr id="3" name="Content Placeholder 2"/>
          <p:cNvSpPr>
            <a:spLocks noGrp="1"/>
          </p:cNvSpPr>
          <p:nvPr>
            <p:ph idx="1"/>
          </p:nvPr>
        </p:nvSpPr>
        <p:spPr>
          <a:xfrm>
            <a:off x="677334" y="1703541"/>
            <a:ext cx="8596668" cy="4337822"/>
          </a:xfrm>
        </p:spPr>
        <p:txBody>
          <a:bodyPr/>
          <a:lstStyle/>
          <a:p>
            <a:r>
              <a:rPr lang="en-US" dirty="0" smtClean="0"/>
              <a:t>God loves me</a:t>
            </a:r>
          </a:p>
          <a:p>
            <a:r>
              <a:rPr lang="en-US" dirty="0" smtClean="0"/>
              <a:t>God always forgives</a:t>
            </a:r>
          </a:p>
          <a:p>
            <a:r>
              <a:rPr lang="en-US" dirty="0" smtClean="0"/>
              <a:t>God ha my back</a:t>
            </a:r>
          </a:p>
          <a:p>
            <a:endParaRPr lang="en-US" dirty="0"/>
          </a:p>
          <a:p>
            <a:r>
              <a:rPr lang="en-US" dirty="0" smtClean="0"/>
              <a:t>All these are true, but. . . There is another side of the coin</a:t>
            </a:r>
          </a:p>
          <a:p>
            <a:endParaRPr lang="en-US" dirty="0"/>
          </a:p>
          <a:p>
            <a:r>
              <a:rPr lang="en-US" dirty="0" smtClean="0"/>
              <a:t>Romans – go on sinning because of forgiveness?</a:t>
            </a:r>
          </a:p>
          <a:p>
            <a:r>
              <a:rPr lang="en-US" dirty="0" smtClean="0"/>
              <a:t>God’s wrath </a:t>
            </a:r>
            <a:r>
              <a:rPr lang="en-US" smtClean="0"/>
              <a:t>and justice</a:t>
            </a:r>
            <a:endParaRPr lang="en-US" dirty="0"/>
          </a:p>
        </p:txBody>
      </p:sp>
    </p:spTree>
    <p:extLst>
      <p:ext uri="{BB962C8B-B14F-4D97-AF65-F5344CB8AC3E}">
        <p14:creationId xmlns:p14="http://schemas.microsoft.com/office/powerpoint/2010/main" val="4352077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82248"/>
          </a:xfrm>
        </p:spPr>
        <p:txBody>
          <a:bodyPr>
            <a:normAutofit/>
          </a:bodyPr>
          <a:lstStyle/>
          <a:p>
            <a:r>
              <a:rPr lang="en-US" sz="2800" dirty="0" smtClean="0"/>
              <a:t>How is your personal and spiritual life? Are you reaching for all you can be, reaching for the limits, reaching for maturity in both areas? </a:t>
            </a:r>
            <a:endParaRPr lang="en-US" sz="2800" dirty="0"/>
          </a:p>
        </p:txBody>
      </p:sp>
      <p:pic>
        <p:nvPicPr>
          <p:cNvPr id="4" name="Content Placeholder 3"/>
          <p:cNvPicPr>
            <a:picLocks noGrp="1" noChangeAspect="1"/>
          </p:cNvPicPr>
          <p:nvPr>
            <p:ph idx="1"/>
          </p:nvPr>
        </p:nvPicPr>
        <p:blipFill>
          <a:blip r:embed="rId2"/>
          <a:stretch>
            <a:fillRect/>
          </a:stretch>
        </p:blipFill>
        <p:spPr>
          <a:xfrm>
            <a:off x="2404998" y="2091848"/>
            <a:ext cx="5408816" cy="4413642"/>
          </a:xfrm>
          <a:prstGeom prst="rect">
            <a:avLst/>
          </a:prstGeom>
        </p:spPr>
      </p:pic>
    </p:spTree>
    <p:extLst>
      <p:ext uri="{BB962C8B-B14F-4D97-AF65-F5344CB8AC3E}">
        <p14:creationId xmlns:p14="http://schemas.microsoft.com/office/powerpoint/2010/main" val="32749288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Scorecard </a:t>
            </a:r>
            <a:br>
              <a:rPr lang="en-US" dirty="0" smtClean="0"/>
            </a:br>
            <a:r>
              <a:rPr lang="en-US" sz="2700" dirty="0"/>
              <a:t>Mark </a:t>
            </a:r>
            <a:r>
              <a:rPr lang="en-US" sz="2700" dirty="0" smtClean="0"/>
              <a:t>9:30 – 10:52</a:t>
            </a:r>
            <a:r>
              <a:rPr lang="en-US" dirty="0"/>
              <a:t/>
            </a:r>
            <a:br>
              <a:rPr lang="en-US" dirty="0"/>
            </a:br>
            <a:endParaRPr lang="en-US" dirty="0"/>
          </a:p>
        </p:txBody>
      </p:sp>
      <p:sp>
        <p:nvSpPr>
          <p:cNvPr id="3" name="Content Placeholder 2"/>
          <p:cNvSpPr>
            <a:spLocks noGrp="1"/>
          </p:cNvSpPr>
          <p:nvPr>
            <p:ph idx="1"/>
          </p:nvPr>
        </p:nvSpPr>
        <p:spPr>
          <a:xfrm>
            <a:off x="677333" y="2160589"/>
            <a:ext cx="9506327" cy="3880773"/>
          </a:xfrm>
        </p:spPr>
        <p:txBody>
          <a:bodyPr/>
          <a:lstStyle/>
          <a:p>
            <a:r>
              <a:rPr lang="en-US" dirty="0" smtClean="0"/>
              <a:t>If you are an athlete, a musician, etc., whose opinion is most important – the fans or the coach?</a:t>
            </a:r>
          </a:p>
          <a:p>
            <a:r>
              <a:rPr lang="en-US" dirty="0" smtClean="0"/>
              <a:t>Fans do not see the whole story. </a:t>
            </a:r>
          </a:p>
          <a:p>
            <a:pPr marL="0" indent="0">
              <a:buNone/>
            </a:pPr>
            <a:r>
              <a:rPr lang="en-US" dirty="0"/>
              <a:t>	</a:t>
            </a:r>
            <a:r>
              <a:rPr lang="en-US" dirty="0" smtClean="0"/>
              <a:t>	They </a:t>
            </a:r>
            <a:r>
              <a:rPr lang="en-US" dirty="0"/>
              <a:t>do </a:t>
            </a:r>
            <a:r>
              <a:rPr lang="en-US" dirty="0" smtClean="0"/>
              <a:t>not know </a:t>
            </a:r>
            <a:r>
              <a:rPr lang="en-US" dirty="0"/>
              <a:t>what the coach assigned each player to do, they didn’t know </a:t>
            </a:r>
            <a:r>
              <a:rPr lang="en-US" dirty="0" smtClean="0"/>
              <a:t>			the </a:t>
            </a:r>
            <a:r>
              <a:rPr lang="en-US" dirty="0"/>
              <a:t>game plan, and they weren’t in the locker room or </a:t>
            </a:r>
            <a:r>
              <a:rPr lang="en-US" dirty="0" smtClean="0"/>
              <a:t>dug-out when strategy 			was being discussed and planned. </a:t>
            </a:r>
          </a:p>
          <a:p>
            <a:pPr marL="0" indent="0">
              <a:buNone/>
            </a:pPr>
            <a:endParaRPr lang="en-US" dirty="0"/>
          </a:p>
          <a:p>
            <a:pPr marL="0" indent="0">
              <a:buNone/>
            </a:pPr>
            <a:r>
              <a:rPr lang="en-US" dirty="0" smtClean="0"/>
              <a:t>		All the fans see is what they perceive as an opportunity missed to make a shot, 			or take out a base runner of their choice. </a:t>
            </a:r>
          </a:p>
          <a:p>
            <a:pPr marL="0" indent="0">
              <a:buNone/>
            </a:pPr>
            <a:endParaRPr lang="en-US" dirty="0"/>
          </a:p>
          <a:p>
            <a:r>
              <a:rPr lang="en-US" dirty="0" smtClean="0"/>
              <a:t>Fans judge by a different scorecard than the coach.</a:t>
            </a:r>
            <a:endParaRPr lang="en-US" dirty="0"/>
          </a:p>
        </p:txBody>
      </p:sp>
    </p:spTree>
    <p:extLst>
      <p:ext uri="{BB962C8B-B14F-4D97-AF65-F5344CB8AC3E}">
        <p14:creationId xmlns:p14="http://schemas.microsoft.com/office/powerpoint/2010/main" val="209977910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are handed a scorecard at birth. We are constantly being graded on. . . </a:t>
            </a:r>
          </a:p>
          <a:p>
            <a:pPr marL="0" indent="0">
              <a:buNone/>
            </a:pPr>
            <a:r>
              <a:rPr lang="en-US" dirty="0"/>
              <a:t>	</a:t>
            </a:r>
            <a:r>
              <a:rPr lang="en-US" dirty="0" smtClean="0"/>
              <a:t>	where we live</a:t>
            </a:r>
          </a:p>
          <a:p>
            <a:pPr marL="0" indent="0">
              <a:buNone/>
            </a:pPr>
            <a:r>
              <a:rPr lang="en-US" dirty="0"/>
              <a:t>	</a:t>
            </a:r>
            <a:r>
              <a:rPr lang="en-US" dirty="0" smtClean="0"/>
              <a:t>	what school or college we attend </a:t>
            </a:r>
          </a:p>
          <a:p>
            <a:pPr marL="0" indent="0">
              <a:buNone/>
            </a:pPr>
            <a:r>
              <a:rPr lang="en-US" dirty="0"/>
              <a:t>	</a:t>
            </a:r>
            <a:r>
              <a:rPr lang="en-US" dirty="0" smtClean="0"/>
              <a:t>	who we know</a:t>
            </a:r>
          </a:p>
          <a:p>
            <a:pPr marL="0" indent="0">
              <a:buNone/>
            </a:pPr>
            <a:r>
              <a:rPr lang="en-US" dirty="0"/>
              <a:t>	</a:t>
            </a:r>
            <a:r>
              <a:rPr lang="en-US" dirty="0" smtClean="0"/>
              <a:t>	what we have</a:t>
            </a:r>
          </a:p>
          <a:p>
            <a:pPr marL="0" indent="0">
              <a:buNone/>
            </a:pPr>
            <a:r>
              <a:rPr lang="en-US" dirty="0"/>
              <a:t>	</a:t>
            </a:r>
            <a:r>
              <a:rPr lang="en-US" dirty="0" smtClean="0"/>
              <a:t>	where we go</a:t>
            </a:r>
          </a:p>
          <a:p>
            <a:pPr marL="0" indent="0">
              <a:buNone/>
            </a:pPr>
            <a:r>
              <a:rPr lang="en-US" dirty="0"/>
              <a:t>	</a:t>
            </a:r>
            <a:r>
              <a:rPr lang="en-US" dirty="0" smtClean="0"/>
              <a:t>	how we look</a:t>
            </a:r>
          </a:p>
          <a:p>
            <a:pPr marL="0" indent="0">
              <a:buNone/>
            </a:pPr>
            <a:r>
              <a:rPr lang="en-US" dirty="0"/>
              <a:t>	</a:t>
            </a:r>
            <a:r>
              <a:rPr lang="en-US" dirty="0" smtClean="0"/>
              <a:t>	etc. . . .  (What else can be added to the list?)</a:t>
            </a:r>
            <a:endParaRPr lang="en-US" dirty="0"/>
          </a:p>
        </p:txBody>
      </p:sp>
    </p:spTree>
    <p:extLst>
      <p:ext uri="{BB962C8B-B14F-4D97-AF65-F5344CB8AC3E}">
        <p14:creationId xmlns:p14="http://schemas.microsoft.com/office/powerpoint/2010/main" val="98241078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8596668" cy="4403049"/>
          </a:xfrm>
        </p:spPr>
        <p:txBody>
          <a:bodyPr/>
          <a:lstStyle/>
          <a:p>
            <a:r>
              <a:rPr lang="en-US" dirty="0" smtClean="0"/>
              <a:t>Everything on the scorecard is based on having the right:</a:t>
            </a:r>
          </a:p>
          <a:p>
            <a:pPr marL="0" indent="0">
              <a:buNone/>
            </a:pPr>
            <a:r>
              <a:rPr lang="en-US" dirty="0"/>
              <a:t>	</a:t>
            </a:r>
            <a:r>
              <a:rPr lang="en-US" dirty="0" smtClean="0"/>
              <a:t>		resources</a:t>
            </a:r>
          </a:p>
          <a:p>
            <a:pPr marL="0" indent="0">
              <a:buNone/>
            </a:pPr>
            <a:r>
              <a:rPr lang="en-US" dirty="0"/>
              <a:t>	</a:t>
            </a:r>
            <a:r>
              <a:rPr lang="en-US" dirty="0" smtClean="0"/>
              <a:t>		possessions</a:t>
            </a:r>
          </a:p>
          <a:p>
            <a:pPr marL="0" indent="0">
              <a:buNone/>
            </a:pPr>
            <a:r>
              <a:rPr lang="en-US" dirty="0"/>
              <a:t>	</a:t>
            </a:r>
            <a:r>
              <a:rPr lang="en-US" dirty="0" smtClean="0"/>
              <a:t>		connections</a:t>
            </a:r>
          </a:p>
          <a:p>
            <a:pPr marL="0" indent="0">
              <a:buNone/>
            </a:pPr>
            <a:r>
              <a:rPr lang="en-US" dirty="0"/>
              <a:t>	</a:t>
            </a:r>
            <a:r>
              <a:rPr lang="en-US" dirty="0" smtClean="0"/>
              <a:t>		laws</a:t>
            </a:r>
          </a:p>
          <a:p>
            <a:pPr marL="0" indent="0">
              <a:buNone/>
            </a:pPr>
            <a:r>
              <a:rPr lang="en-US" dirty="0"/>
              <a:t>	</a:t>
            </a:r>
            <a:r>
              <a:rPr lang="en-US" dirty="0" smtClean="0"/>
              <a:t>		portfolio</a:t>
            </a:r>
          </a:p>
          <a:p>
            <a:pPr marL="0" indent="0">
              <a:buNone/>
            </a:pPr>
            <a:endParaRPr lang="en-US" dirty="0"/>
          </a:p>
          <a:p>
            <a:r>
              <a:rPr lang="en-US" dirty="0" smtClean="0"/>
              <a:t>We are graded on the scorecard every single day.</a:t>
            </a:r>
          </a:p>
          <a:p>
            <a:r>
              <a:rPr lang="en-US" dirty="0" smtClean="0"/>
              <a:t>But. . . We don’t have to feel the pressure and intimidation of that because </a:t>
            </a:r>
          </a:p>
          <a:p>
            <a:pPr marL="0" indent="0">
              <a:buNone/>
            </a:pPr>
            <a:r>
              <a:rPr lang="en-US" dirty="0"/>
              <a:t>	</a:t>
            </a:r>
            <a:r>
              <a:rPr lang="en-US" dirty="0" smtClean="0"/>
              <a:t>	Jesus says, “I keep a </a:t>
            </a:r>
            <a:r>
              <a:rPr lang="en-US" smtClean="0"/>
              <a:t>different score</a:t>
            </a:r>
            <a:r>
              <a:rPr lang="en-US" dirty="0" smtClean="0"/>
              <a:t>.”</a:t>
            </a:r>
          </a:p>
        </p:txBody>
      </p:sp>
    </p:spTree>
    <p:extLst>
      <p:ext uri="{BB962C8B-B14F-4D97-AF65-F5344CB8AC3E}">
        <p14:creationId xmlns:p14="http://schemas.microsoft.com/office/powerpoint/2010/main" val="122599507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841"/>
          </a:xfrm>
        </p:spPr>
        <p:txBody>
          <a:bodyPr>
            <a:normAutofit/>
          </a:bodyPr>
          <a:lstStyle/>
          <a:p>
            <a:r>
              <a:rPr lang="en-US" sz="2800" dirty="0" smtClean="0"/>
              <a:t>Mark 9:30 – 10:52</a:t>
            </a:r>
            <a:endParaRPr lang="en-US" sz="2800" dirty="0"/>
          </a:p>
        </p:txBody>
      </p:sp>
      <p:sp>
        <p:nvSpPr>
          <p:cNvPr id="3" name="Content Placeholder 2"/>
          <p:cNvSpPr>
            <a:spLocks noGrp="1"/>
          </p:cNvSpPr>
          <p:nvPr>
            <p:ph idx="1"/>
          </p:nvPr>
        </p:nvSpPr>
        <p:spPr>
          <a:xfrm>
            <a:off x="677334" y="1515649"/>
            <a:ext cx="8596668" cy="5342351"/>
          </a:xfrm>
        </p:spPr>
        <p:txBody>
          <a:bodyPr>
            <a:normAutofit lnSpcReduction="10000"/>
          </a:bodyPr>
          <a:lstStyle/>
          <a:p>
            <a:r>
              <a:rPr lang="en-US" dirty="0" smtClean="0"/>
              <a:t>Jesus is walking with his disciples talking about his coming arrest, crucifixion, and resurrection. They do not fully understand, but they understand enough to start a rather heated conversation. </a:t>
            </a:r>
          </a:p>
          <a:p>
            <a:r>
              <a:rPr lang="en-US" dirty="0" smtClean="0"/>
              <a:t>When they get to Capernaum, Jesus asked them what they were talking about as they walked (as if he did not already know!). The discussion has been about who would be the greatest. What?!! Jesus is talking about dying, and they are talking about inheritance. </a:t>
            </a:r>
          </a:p>
          <a:p>
            <a:pPr marL="0" indent="0">
              <a:buNone/>
            </a:pPr>
            <a:r>
              <a:rPr lang="en-US" dirty="0"/>
              <a:t>	</a:t>
            </a:r>
            <a:r>
              <a:rPr lang="en-US" dirty="0" smtClean="0"/>
              <a:t>	Like your dad telling the family he has been diagnosed with cancer and 		only has six months to live. And one of the children says, “Dad, I am 			really sorry to hear this, but can I have your pin-striped suit and the 			car?”</a:t>
            </a:r>
          </a:p>
          <a:p>
            <a:r>
              <a:rPr lang="en-US" dirty="0" smtClean="0"/>
              <a:t>Probably what they mean by ‘the greatest’ is what we might call succession or transfer of power. Who is going to take Jesus’ place when he is gone? Transfer of power involves power, money, resources, and connections. </a:t>
            </a:r>
          </a:p>
          <a:p>
            <a:r>
              <a:rPr lang="en-US" dirty="0" smtClean="0"/>
              <a:t>Jesus’ response?  Vs 35 – whoever wants to be first must be last and the servant of all.  </a:t>
            </a:r>
          </a:p>
          <a:p>
            <a:pPr marL="0" indent="0">
              <a:buNone/>
            </a:pPr>
            <a:r>
              <a:rPr lang="en-US" dirty="0"/>
              <a:t>	</a:t>
            </a:r>
            <a:r>
              <a:rPr lang="en-US" dirty="0" smtClean="0"/>
              <a:t>	Not what the disciples (or us) want to hear.</a:t>
            </a:r>
          </a:p>
          <a:p>
            <a:pPr marL="0" indent="0">
              <a:buNone/>
            </a:pPr>
            <a:endParaRPr lang="en-US" dirty="0"/>
          </a:p>
        </p:txBody>
      </p:sp>
    </p:spTree>
    <p:extLst>
      <p:ext uri="{BB962C8B-B14F-4D97-AF65-F5344CB8AC3E}">
        <p14:creationId xmlns:p14="http://schemas.microsoft.com/office/powerpoint/2010/main" val="148373221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t>Losing now becomes the way to winning. </a:t>
            </a:r>
          </a:p>
          <a:p>
            <a:pPr marL="0" indent="0" algn="ctr">
              <a:buNone/>
            </a:pPr>
            <a:endParaRPr lang="en-US" sz="2400" dirty="0" smtClean="0"/>
          </a:p>
          <a:p>
            <a:pPr marL="0" indent="0" algn="ctr">
              <a:buNone/>
            </a:pPr>
            <a:r>
              <a:rPr lang="en-US" sz="2400" dirty="0" smtClean="0"/>
              <a:t>Why?</a:t>
            </a:r>
          </a:p>
          <a:p>
            <a:pPr marL="0" indent="0" algn="ctr">
              <a:buNone/>
            </a:pPr>
            <a:endParaRPr lang="en-US" sz="2400" dirty="0" smtClean="0"/>
          </a:p>
          <a:p>
            <a:pPr marL="0" indent="0" algn="ctr">
              <a:buNone/>
            </a:pPr>
            <a:r>
              <a:rPr lang="en-US" sz="2400" dirty="0" smtClean="0"/>
              <a:t>Because Jesus says, “I keep a different scorecard.”</a:t>
            </a:r>
          </a:p>
          <a:p>
            <a:endParaRPr lang="en-US" sz="2400" dirty="0"/>
          </a:p>
        </p:txBody>
      </p:sp>
    </p:spTree>
    <p:extLst>
      <p:ext uri="{BB962C8B-B14F-4D97-AF65-F5344CB8AC3E}">
        <p14:creationId xmlns:p14="http://schemas.microsoft.com/office/powerpoint/2010/main" val="284276985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pPr algn="ctr"/>
            <a:r>
              <a:rPr lang="en-US" dirty="0" smtClean="0"/>
              <a:t>Flipping the 1</a:t>
            </a:r>
            <a:r>
              <a:rPr lang="en-US" baseline="30000" dirty="0" smtClean="0"/>
              <a:t>st</a:t>
            </a:r>
            <a:r>
              <a:rPr lang="en-US" dirty="0" smtClean="0"/>
              <a:t> to Last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4417996"/>
              </p:ext>
            </p:extLst>
          </p:nvPr>
        </p:nvGraphicFramePr>
        <p:xfrm>
          <a:off x="677863" y="1477328"/>
          <a:ext cx="8596312" cy="4805241"/>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997458384"/>
                    </a:ext>
                  </a:extLst>
                </a:gridCol>
                <a:gridCol w="4298156">
                  <a:extLst>
                    <a:ext uri="{9D8B030D-6E8A-4147-A177-3AD203B41FA5}">
                      <a16:colId xmlns:a16="http://schemas.microsoft.com/office/drawing/2014/main" val="614341729"/>
                    </a:ext>
                  </a:extLst>
                </a:gridCol>
              </a:tblGrid>
              <a:tr h="595023">
                <a:tc>
                  <a:txBody>
                    <a:bodyPr/>
                    <a:lstStyle/>
                    <a:p>
                      <a:pPr algn="ctr"/>
                      <a:r>
                        <a:rPr lang="en-US" dirty="0" smtClean="0"/>
                        <a:t>World’s Scorecard</a:t>
                      </a:r>
                    </a:p>
                  </a:txBody>
                  <a:tcPr/>
                </a:tc>
                <a:tc>
                  <a:txBody>
                    <a:bodyPr/>
                    <a:lstStyle/>
                    <a:p>
                      <a:pPr algn="ctr"/>
                      <a:r>
                        <a:rPr lang="en-US" dirty="0" smtClean="0"/>
                        <a:t>Jesus’ Scorecard</a:t>
                      </a:r>
                    </a:p>
                    <a:p>
                      <a:pPr algn="ctr"/>
                      <a:r>
                        <a:rPr lang="en-US" dirty="0" smtClean="0"/>
                        <a:t>       The</a:t>
                      </a:r>
                      <a:r>
                        <a:rPr lang="en-US" baseline="0" dirty="0" smtClean="0"/>
                        <a:t> Scorecard of God’s Kingdom</a:t>
                      </a:r>
                    </a:p>
                  </a:txBody>
                  <a:tcPr/>
                </a:tc>
                <a:extLst>
                  <a:ext uri="{0D108BD9-81ED-4DB2-BD59-A6C34878D82A}">
                    <a16:rowId xmlns:a16="http://schemas.microsoft.com/office/drawing/2014/main" val="1150075843"/>
                  </a:ext>
                </a:extLst>
              </a:tr>
              <a:tr h="595023">
                <a:tc>
                  <a:txBody>
                    <a:bodyPr/>
                    <a:lstStyle/>
                    <a:p>
                      <a:r>
                        <a:rPr lang="en-US" dirty="0" smtClean="0"/>
                        <a:t>First</a:t>
                      </a:r>
                      <a:endParaRPr lang="en-US" dirty="0"/>
                    </a:p>
                  </a:txBody>
                  <a:tcPr/>
                </a:tc>
                <a:tc>
                  <a:txBody>
                    <a:bodyPr/>
                    <a:lstStyle/>
                    <a:p>
                      <a:r>
                        <a:rPr lang="en-US" dirty="0" smtClean="0"/>
                        <a:t>Last</a:t>
                      </a:r>
                      <a:endParaRPr lang="en-US" dirty="0"/>
                    </a:p>
                  </a:txBody>
                  <a:tcPr/>
                </a:tc>
                <a:extLst>
                  <a:ext uri="{0D108BD9-81ED-4DB2-BD59-A6C34878D82A}">
                    <a16:rowId xmlns:a16="http://schemas.microsoft.com/office/drawing/2014/main" val="1695732080"/>
                  </a:ext>
                </a:extLst>
              </a:tr>
              <a:tr h="595023">
                <a:tc>
                  <a:txBody>
                    <a:bodyPr/>
                    <a:lstStyle/>
                    <a:p>
                      <a:r>
                        <a:rPr lang="en-US" dirty="0" smtClean="0"/>
                        <a:t>Competition</a:t>
                      </a:r>
                      <a:endParaRPr lang="en-US" dirty="0"/>
                    </a:p>
                  </a:txBody>
                  <a:tcPr/>
                </a:tc>
                <a:tc>
                  <a:txBody>
                    <a:bodyPr/>
                    <a:lstStyle/>
                    <a:p>
                      <a:r>
                        <a:rPr lang="en-US" dirty="0" smtClean="0"/>
                        <a:t>Commonality</a:t>
                      </a:r>
                      <a:endParaRPr lang="en-US" dirty="0"/>
                    </a:p>
                  </a:txBody>
                  <a:tcPr/>
                </a:tc>
                <a:extLst>
                  <a:ext uri="{0D108BD9-81ED-4DB2-BD59-A6C34878D82A}">
                    <a16:rowId xmlns:a16="http://schemas.microsoft.com/office/drawing/2014/main" val="461555207"/>
                  </a:ext>
                </a:extLst>
              </a:tr>
              <a:tr h="595023">
                <a:tc>
                  <a:txBody>
                    <a:bodyPr/>
                    <a:lstStyle/>
                    <a:p>
                      <a:r>
                        <a:rPr lang="en-US" dirty="0" smtClean="0"/>
                        <a:t>Dismissal</a:t>
                      </a:r>
                      <a:endParaRPr lang="en-US" dirty="0"/>
                    </a:p>
                  </a:txBody>
                  <a:tcPr/>
                </a:tc>
                <a:tc>
                  <a:txBody>
                    <a:bodyPr/>
                    <a:lstStyle/>
                    <a:p>
                      <a:r>
                        <a:rPr lang="en-US" dirty="0" smtClean="0"/>
                        <a:t>Dignity</a:t>
                      </a:r>
                      <a:endParaRPr lang="en-US" dirty="0"/>
                    </a:p>
                  </a:txBody>
                  <a:tcPr/>
                </a:tc>
                <a:extLst>
                  <a:ext uri="{0D108BD9-81ED-4DB2-BD59-A6C34878D82A}">
                    <a16:rowId xmlns:a16="http://schemas.microsoft.com/office/drawing/2014/main" val="2805123532"/>
                  </a:ext>
                </a:extLst>
              </a:tr>
              <a:tr h="595023">
                <a:tc>
                  <a:txBody>
                    <a:bodyPr/>
                    <a:lstStyle/>
                    <a:p>
                      <a:r>
                        <a:rPr lang="en-US" dirty="0" smtClean="0"/>
                        <a:t>Hierarchy</a:t>
                      </a:r>
                      <a:endParaRPr lang="en-US" dirty="0"/>
                    </a:p>
                  </a:txBody>
                  <a:tcPr/>
                </a:tc>
                <a:tc>
                  <a:txBody>
                    <a:bodyPr/>
                    <a:lstStyle/>
                    <a:p>
                      <a:r>
                        <a:rPr lang="en-US" dirty="0" smtClean="0"/>
                        <a:t>Humility</a:t>
                      </a:r>
                      <a:endParaRPr lang="en-US" dirty="0"/>
                    </a:p>
                  </a:txBody>
                  <a:tcPr/>
                </a:tc>
                <a:extLst>
                  <a:ext uri="{0D108BD9-81ED-4DB2-BD59-A6C34878D82A}">
                    <a16:rowId xmlns:a16="http://schemas.microsoft.com/office/drawing/2014/main" val="2002449826"/>
                  </a:ext>
                </a:extLst>
              </a:tr>
              <a:tr h="595023">
                <a:tc>
                  <a:txBody>
                    <a:bodyPr/>
                    <a:lstStyle/>
                    <a:p>
                      <a:r>
                        <a:rPr lang="en-US" dirty="0" smtClean="0"/>
                        <a:t>Prosperity</a:t>
                      </a:r>
                      <a:endParaRPr lang="en-US" dirty="0"/>
                    </a:p>
                  </a:txBody>
                  <a:tcPr/>
                </a:tc>
                <a:tc>
                  <a:txBody>
                    <a:bodyPr/>
                    <a:lstStyle/>
                    <a:p>
                      <a:r>
                        <a:rPr lang="en-US" dirty="0" smtClean="0"/>
                        <a:t>Generosity</a:t>
                      </a:r>
                      <a:endParaRPr lang="en-US" dirty="0"/>
                    </a:p>
                  </a:txBody>
                  <a:tcPr/>
                </a:tc>
                <a:extLst>
                  <a:ext uri="{0D108BD9-81ED-4DB2-BD59-A6C34878D82A}">
                    <a16:rowId xmlns:a16="http://schemas.microsoft.com/office/drawing/2014/main" val="511070619"/>
                  </a:ext>
                </a:extLst>
              </a:tr>
              <a:tr h="595023">
                <a:tc>
                  <a:txBody>
                    <a:bodyPr/>
                    <a:lstStyle/>
                    <a:p>
                      <a:r>
                        <a:rPr lang="en-US" dirty="0" smtClean="0"/>
                        <a:t>Positional</a:t>
                      </a:r>
                      <a:endParaRPr lang="en-US" dirty="0"/>
                    </a:p>
                  </a:txBody>
                  <a:tcPr/>
                </a:tc>
                <a:tc>
                  <a:txBody>
                    <a:bodyPr/>
                    <a:lstStyle/>
                    <a:p>
                      <a:r>
                        <a:rPr lang="en-US" dirty="0" smtClean="0"/>
                        <a:t>Sacrificial</a:t>
                      </a:r>
                    </a:p>
                  </a:txBody>
                  <a:tcPr/>
                </a:tc>
                <a:extLst>
                  <a:ext uri="{0D108BD9-81ED-4DB2-BD59-A6C34878D82A}">
                    <a16:rowId xmlns:a16="http://schemas.microsoft.com/office/drawing/2014/main" val="2149212361"/>
                  </a:ext>
                </a:extLst>
              </a:tr>
              <a:tr h="595023">
                <a:tc>
                  <a:txBody>
                    <a:bodyPr/>
                    <a:lstStyle/>
                    <a:p>
                      <a:r>
                        <a:rPr lang="en-US" dirty="0" smtClean="0"/>
                        <a:t>Expendable</a:t>
                      </a:r>
                      <a:endParaRPr lang="en-US" dirty="0"/>
                    </a:p>
                  </a:txBody>
                  <a:tcPr/>
                </a:tc>
                <a:tc>
                  <a:txBody>
                    <a:bodyPr/>
                    <a:lstStyle/>
                    <a:p>
                      <a:r>
                        <a:rPr lang="en-US" dirty="0" smtClean="0"/>
                        <a:t>Essential</a:t>
                      </a:r>
                      <a:endParaRPr lang="en-US" dirty="0"/>
                    </a:p>
                  </a:txBody>
                  <a:tcPr/>
                </a:tc>
                <a:extLst>
                  <a:ext uri="{0D108BD9-81ED-4DB2-BD59-A6C34878D82A}">
                    <a16:rowId xmlns:a16="http://schemas.microsoft.com/office/drawing/2014/main" val="1746651556"/>
                  </a:ext>
                </a:extLst>
              </a:tr>
            </a:tbl>
          </a:graphicData>
        </a:graphic>
      </p:graphicFrame>
    </p:spTree>
    <p:extLst>
      <p:ext uri="{BB962C8B-B14F-4D97-AF65-F5344CB8AC3E}">
        <p14:creationId xmlns:p14="http://schemas.microsoft.com/office/powerpoint/2010/main" val="126124602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4171"/>
          </a:xfrm>
        </p:spPr>
        <p:txBody>
          <a:bodyPr>
            <a:normAutofit fontScale="90000"/>
          </a:bodyPr>
          <a:lstStyle/>
          <a:p>
            <a:endParaRPr lang="en-US" dirty="0"/>
          </a:p>
        </p:txBody>
      </p:sp>
      <p:sp>
        <p:nvSpPr>
          <p:cNvPr id="3" name="Content Placeholder 2"/>
          <p:cNvSpPr>
            <a:spLocks noGrp="1"/>
          </p:cNvSpPr>
          <p:nvPr>
            <p:ph idx="1"/>
          </p:nvPr>
        </p:nvSpPr>
        <p:spPr>
          <a:xfrm>
            <a:off x="677334" y="1240971"/>
            <a:ext cx="9201452" cy="4800391"/>
          </a:xfrm>
        </p:spPr>
        <p:txBody>
          <a:bodyPr/>
          <a:lstStyle/>
          <a:p>
            <a:r>
              <a:rPr lang="en-US" sz="2400" dirty="0" smtClean="0"/>
              <a:t>Competition to Commonality – (Mark 9:40) </a:t>
            </a:r>
          </a:p>
          <a:p>
            <a:r>
              <a:rPr lang="en-US" sz="2400" dirty="0" smtClean="0"/>
              <a:t>Dismissal to Dignity – (Mark 10:6) </a:t>
            </a:r>
          </a:p>
          <a:p>
            <a:r>
              <a:rPr lang="en-US" sz="2400" dirty="0" smtClean="0"/>
              <a:t>Hierarchy to Humility – Mark 10:14)</a:t>
            </a:r>
          </a:p>
          <a:p>
            <a:r>
              <a:rPr lang="en-US" sz="2400" dirty="0" smtClean="0"/>
              <a:t>Prosperity to Generosity – (Mark 10:21) </a:t>
            </a:r>
          </a:p>
          <a:p>
            <a:r>
              <a:rPr lang="en-US" sz="2400" dirty="0" smtClean="0"/>
              <a:t>Positional to Sacrificial – (Mark 10:42-45)</a:t>
            </a:r>
          </a:p>
          <a:p>
            <a:r>
              <a:rPr lang="en-US" sz="2400" dirty="0" smtClean="0"/>
              <a:t>Expendable to Essential – (Mark 10:48)</a:t>
            </a:r>
          </a:p>
          <a:p>
            <a:endParaRPr lang="en-US" dirty="0"/>
          </a:p>
        </p:txBody>
      </p:sp>
    </p:spTree>
    <p:extLst>
      <p:ext uri="{BB962C8B-B14F-4D97-AF65-F5344CB8AC3E}">
        <p14:creationId xmlns:p14="http://schemas.microsoft.com/office/powerpoint/2010/main" val="338482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lstStyle/>
          <a:p>
            <a:pPr algn="ctr"/>
            <a:r>
              <a:rPr lang="en-US" dirty="0" smtClean="0"/>
              <a:t>Introduction</a:t>
            </a:r>
            <a:endParaRPr lang="en-US" dirty="0"/>
          </a:p>
        </p:txBody>
      </p:sp>
      <p:sp>
        <p:nvSpPr>
          <p:cNvPr id="3" name="Content Placeholder 2"/>
          <p:cNvSpPr>
            <a:spLocks noGrp="1"/>
          </p:cNvSpPr>
          <p:nvPr>
            <p:ph idx="1"/>
          </p:nvPr>
        </p:nvSpPr>
        <p:spPr>
          <a:xfrm>
            <a:off x="677334" y="1472541"/>
            <a:ext cx="8596668" cy="5284520"/>
          </a:xfrm>
        </p:spPr>
        <p:txBody>
          <a:bodyPr/>
          <a:lstStyle/>
          <a:p>
            <a:r>
              <a:rPr lang="en-US" dirty="0" smtClean="0"/>
              <a:t> Many different approaches to spirituality.</a:t>
            </a:r>
          </a:p>
          <a:p>
            <a:r>
              <a:rPr lang="en-US" dirty="0" smtClean="0"/>
              <a:t>Each one believes theirs is the best available.</a:t>
            </a:r>
          </a:p>
          <a:p>
            <a:r>
              <a:rPr lang="en-US" dirty="0" smtClean="0"/>
              <a:t>There are no quick-fixes and one-size-fits-all</a:t>
            </a:r>
          </a:p>
          <a:p>
            <a:r>
              <a:rPr lang="en-US" dirty="0" smtClean="0"/>
              <a:t>Purpose of text is to explore benefits of Christian spirituality.</a:t>
            </a:r>
          </a:p>
          <a:p>
            <a:r>
              <a:rPr lang="en-US" dirty="0" smtClean="0"/>
              <a:t>We “press on toward the goal. . . Of the upward call” to Christ. (</a:t>
            </a:r>
            <a:r>
              <a:rPr lang="en-US" dirty="0" err="1" smtClean="0"/>
              <a:t>Ph</a:t>
            </a:r>
            <a:r>
              <a:rPr lang="en-US" dirty="0" smtClean="0"/>
              <a:t> 3:14)</a:t>
            </a:r>
          </a:p>
          <a:p>
            <a:r>
              <a:rPr lang="en-US" dirty="0" smtClean="0"/>
              <a:t>Goals:</a:t>
            </a:r>
          </a:p>
          <a:p>
            <a:pPr lvl="1"/>
            <a:r>
              <a:rPr lang="en-US" dirty="0" smtClean="0"/>
              <a:t>Deepen appreciation for each person’s uniqueness</a:t>
            </a:r>
          </a:p>
          <a:p>
            <a:pPr lvl="1"/>
            <a:r>
              <a:rPr lang="en-US" dirty="0" smtClean="0"/>
              <a:t>Get out of spiritual rut</a:t>
            </a:r>
          </a:p>
          <a:p>
            <a:pPr lvl="1"/>
            <a:r>
              <a:rPr lang="en-US" dirty="0" smtClean="0"/>
              <a:t>Desire to find new paths for our spiritual journey</a:t>
            </a:r>
          </a:p>
          <a:p>
            <a:pPr lvl="1"/>
            <a:r>
              <a:rPr lang="en-US" dirty="0" smtClean="0"/>
              <a:t>Develop greater passion for Christ and desire to know him more</a:t>
            </a:r>
          </a:p>
          <a:p>
            <a:r>
              <a:rPr lang="en-US" dirty="0" smtClean="0"/>
              <a:t>His purpose is that be become “conformed to his image” (Ro 8;29)</a:t>
            </a:r>
          </a:p>
          <a:p>
            <a:r>
              <a:rPr lang="en-US" dirty="0"/>
              <a:t>Spiritual life is a </a:t>
            </a:r>
            <a:r>
              <a:rPr lang="en-US" dirty="0" smtClean="0"/>
              <a:t>with God rather than to him. </a:t>
            </a:r>
            <a:endParaRPr lang="en-US" dirty="0"/>
          </a:p>
          <a:p>
            <a:pPr lvl="1"/>
            <a:r>
              <a:rPr lang="en-US" dirty="0"/>
              <a:t>We do not make the journey alone.</a:t>
            </a:r>
          </a:p>
          <a:p>
            <a:endParaRPr lang="en-US" dirty="0" smtClean="0"/>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56939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Paradigm Spirituality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9213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you agree that the World’s Scorecard is pretty much accurate?</a:t>
            </a:r>
          </a:p>
          <a:p>
            <a:r>
              <a:rPr lang="en-US" dirty="0" smtClean="0"/>
              <a:t>Choose the context, organization, issue, topic of debate – </a:t>
            </a:r>
          </a:p>
          <a:p>
            <a:pPr marL="0" indent="0">
              <a:buNone/>
            </a:pPr>
            <a:r>
              <a:rPr lang="en-US" dirty="0"/>
              <a:t>	</a:t>
            </a:r>
            <a:r>
              <a:rPr lang="en-US" dirty="0" smtClean="0"/>
              <a:t>	politics						work</a:t>
            </a:r>
          </a:p>
          <a:p>
            <a:pPr marL="0" indent="0">
              <a:buNone/>
            </a:pPr>
            <a:r>
              <a:rPr lang="en-US" dirty="0"/>
              <a:t>	</a:t>
            </a:r>
            <a:r>
              <a:rPr lang="en-US" dirty="0" smtClean="0"/>
              <a:t>	government					home/marriage</a:t>
            </a:r>
          </a:p>
          <a:p>
            <a:pPr marL="0" indent="0">
              <a:buNone/>
            </a:pPr>
            <a:r>
              <a:rPr lang="en-US" dirty="0"/>
              <a:t>	</a:t>
            </a:r>
            <a:r>
              <a:rPr lang="en-US" dirty="0" smtClean="0"/>
              <a:t>	local institutions				church</a:t>
            </a:r>
          </a:p>
          <a:p>
            <a:pPr marL="0" indent="0">
              <a:buNone/>
            </a:pPr>
            <a:r>
              <a:rPr lang="en-US" dirty="0"/>
              <a:t>	</a:t>
            </a:r>
            <a:r>
              <a:rPr lang="en-US" dirty="0" smtClean="0"/>
              <a:t>	social media</a:t>
            </a:r>
          </a:p>
          <a:p>
            <a:r>
              <a:rPr lang="en-US" dirty="0" smtClean="0"/>
              <a:t>We find the world most often using a scorecard based on status, position, competition, me-first (look out for number 1).</a:t>
            </a:r>
          </a:p>
          <a:p>
            <a:pPr marL="0" indent="0">
              <a:buNone/>
            </a:pPr>
            <a:r>
              <a:rPr lang="en-US" dirty="0"/>
              <a:t>	</a:t>
            </a:r>
            <a:r>
              <a:rPr lang="en-US" dirty="0" smtClean="0"/>
              <a:t>	</a:t>
            </a:r>
          </a:p>
          <a:p>
            <a:endParaRPr lang="en-US" dirty="0"/>
          </a:p>
        </p:txBody>
      </p:sp>
    </p:spTree>
    <p:extLst>
      <p:ext uri="{BB962C8B-B14F-4D97-AF65-F5344CB8AC3E}">
        <p14:creationId xmlns:p14="http://schemas.microsoft.com/office/powerpoint/2010/main" val="317449681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we live by the world’s scorecard, what actually happens?</a:t>
            </a:r>
          </a:p>
          <a:p>
            <a:pPr marL="0" indent="0">
              <a:buNone/>
            </a:pPr>
            <a:r>
              <a:rPr lang="en-US" dirty="0"/>
              <a:t>	</a:t>
            </a:r>
            <a:r>
              <a:rPr lang="en-US" dirty="0" smtClean="0"/>
              <a:t>	power plays					oppression</a:t>
            </a:r>
          </a:p>
          <a:p>
            <a:pPr marL="0" indent="0">
              <a:buNone/>
            </a:pPr>
            <a:r>
              <a:rPr lang="en-US" dirty="0"/>
              <a:t>	</a:t>
            </a:r>
            <a:r>
              <a:rPr lang="en-US" dirty="0" smtClean="0"/>
              <a:t>	politicking					injustice</a:t>
            </a:r>
          </a:p>
          <a:p>
            <a:pPr marL="0" indent="0">
              <a:buNone/>
            </a:pPr>
            <a:r>
              <a:rPr lang="en-US" dirty="0"/>
              <a:t>	</a:t>
            </a:r>
            <a:r>
              <a:rPr lang="en-US" dirty="0" smtClean="0"/>
              <a:t>	bullying						and on a global scale – wars, genocide</a:t>
            </a:r>
          </a:p>
          <a:p>
            <a:pPr marL="0" indent="0">
              <a:buNone/>
            </a:pPr>
            <a:r>
              <a:rPr lang="en-US" dirty="0"/>
              <a:t>	</a:t>
            </a:r>
            <a:r>
              <a:rPr lang="en-US" dirty="0" smtClean="0"/>
              <a:t>	backstabbing									</a:t>
            </a:r>
          </a:p>
          <a:p>
            <a:pPr marL="0" indent="0">
              <a:buNone/>
            </a:pPr>
            <a:r>
              <a:rPr lang="en-US" dirty="0"/>
              <a:t>	</a:t>
            </a:r>
            <a:r>
              <a:rPr lang="en-US" dirty="0" smtClean="0"/>
              <a:t>	division</a:t>
            </a:r>
          </a:p>
          <a:p>
            <a:pPr marL="0" indent="0">
              <a:buNone/>
            </a:pPr>
            <a:r>
              <a:rPr lang="en-US" dirty="0"/>
              <a:t>	</a:t>
            </a:r>
            <a:r>
              <a:rPr lang="en-US" dirty="0" smtClean="0"/>
              <a:t>	</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40184303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 Foster:</a:t>
            </a:r>
          </a:p>
          <a:p>
            <a:pPr marL="0" indent="0">
              <a:buNone/>
            </a:pPr>
            <a:r>
              <a:rPr lang="en-US" dirty="0"/>
              <a:t>	</a:t>
            </a:r>
            <a:r>
              <a:rPr lang="en-US" dirty="0" smtClean="0"/>
              <a:t>	Power can destroy or create. The power that destroys demands ascendency it demands total control. It destroys relationships; it destroys trust; it destroys dialogue; it destroys integrity. Ad this is true whether we look through the macrocosm of human history or the microcosm of our own personal histories. </a:t>
            </a:r>
          </a:p>
          <a:p>
            <a:pPr marL="0" indent="0">
              <a:buNone/>
            </a:pPr>
            <a:endParaRPr lang="en-US" dirty="0"/>
          </a:p>
          <a:p>
            <a:pPr marL="0" indent="0">
              <a:buNone/>
            </a:pPr>
            <a:r>
              <a:rPr lang="en-US" dirty="0" smtClean="0"/>
              <a:t>Power destroys:  relationships		trust	dialogue		integrity</a:t>
            </a:r>
          </a:p>
        </p:txBody>
      </p:sp>
    </p:spTree>
    <p:extLst>
      <p:ext uri="{BB962C8B-B14F-4D97-AF65-F5344CB8AC3E}">
        <p14:creationId xmlns:p14="http://schemas.microsoft.com/office/powerpoint/2010/main" val="354521701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solidFill>
                  <a:srgbClr val="FFC000"/>
                </a:solidFill>
              </a:rPr>
              <a:t>Where do you see the world’s scorecard being used in your personal life (relationships, work, etc.)?</a:t>
            </a:r>
          </a:p>
          <a:p>
            <a:pPr marL="0" indent="0">
              <a:buNone/>
            </a:pPr>
            <a:r>
              <a:rPr lang="en-US" sz="2400" dirty="0" smtClean="0">
                <a:solidFill>
                  <a:schemeClr val="tx1"/>
                </a:solidFill>
              </a:rPr>
              <a:t>(toxic friends, possessions, validation, appearance, fears, phone, sports)</a:t>
            </a:r>
          </a:p>
          <a:p>
            <a:pPr marL="0" indent="0" algn="ctr">
              <a:buNone/>
            </a:pPr>
            <a:endParaRPr lang="en-US" sz="2400" dirty="0" smtClean="0">
              <a:solidFill>
                <a:srgbClr val="FFC000"/>
              </a:solidFill>
            </a:endParaRPr>
          </a:p>
          <a:p>
            <a:pPr marL="0" indent="0" algn="ctr">
              <a:buNone/>
            </a:pPr>
            <a:r>
              <a:rPr lang="en-US" sz="2400" dirty="0">
                <a:solidFill>
                  <a:srgbClr val="FFC000"/>
                </a:solidFill>
              </a:rPr>
              <a:t>How often to you find yourself paying attention to the scorecard of the world? </a:t>
            </a:r>
          </a:p>
          <a:p>
            <a:pPr marL="0" indent="0" algn="ctr">
              <a:buNone/>
            </a:pPr>
            <a:endParaRPr lang="en-US" sz="2400" dirty="0">
              <a:solidFill>
                <a:srgbClr val="FFC000"/>
              </a:solidFill>
            </a:endParaRPr>
          </a:p>
        </p:txBody>
      </p:sp>
    </p:spTree>
    <p:extLst>
      <p:ext uri="{BB962C8B-B14F-4D97-AF65-F5344CB8AC3E}">
        <p14:creationId xmlns:p14="http://schemas.microsoft.com/office/powerpoint/2010/main" val="268736647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your personal history?</a:t>
            </a:r>
          </a:p>
          <a:p>
            <a:pPr marL="0" indent="0">
              <a:buNone/>
            </a:pPr>
            <a:r>
              <a:rPr lang="en-US" dirty="0"/>
              <a:t>	</a:t>
            </a:r>
            <a:r>
              <a:rPr lang="en-US" dirty="0" smtClean="0"/>
              <a:t>	Have you been scored by the world’s scorecard?  As a 4 or a 0?</a:t>
            </a:r>
          </a:p>
          <a:p>
            <a:pPr marL="0" indent="0">
              <a:buNone/>
            </a:pPr>
            <a:r>
              <a:rPr lang="en-US" dirty="0"/>
              <a:t>	</a:t>
            </a:r>
            <a:r>
              <a:rPr lang="en-US" dirty="0" smtClean="0"/>
              <a:t>	</a:t>
            </a:r>
            <a:r>
              <a:rPr lang="en-US" dirty="0" smtClean="0">
                <a:solidFill>
                  <a:srgbClr val="FFC000"/>
                </a:solidFill>
              </a:rPr>
              <a:t>Where have you been playing according to the world’s scorecard?</a:t>
            </a:r>
          </a:p>
          <a:p>
            <a:pPr marL="0" indent="0">
              <a:buNone/>
            </a:pPr>
            <a:r>
              <a:rPr lang="en-US" dirty="0"/>
              <a:t>	</a:t>
            </a:r>
            <a:r>
              <a:rPr lang="en-US" dirty="0" smtClean="0"/>
              <a:t>	Do you use and mistreat people so you can get the highest score? </a:t>
            </a:r>
          </a:p>
          <a:p>
            <a:r>
              <a:rPr lang="en-US" dirty="0" smtClean="0"/>
              <a:t>How is that working out?  	How does it make you feel? </a:t>
            </a:r>
          </a:p>
          <a:p>
            <a:r>
              <a:rPr lang="en-US" dirty="0" smtClean="0"/>
              <a:t>Does it bring you freedom, joy, contentment, vibrant relationships and satisfaction? </a:t>
            </a:r>
          </a:p>
          <a:p>
            <a:endParaRPr lang="en-US" dirty="0"/>
          </a:p>
          <a:p>
            <a:pPr marL="0" indent="0" algn="ctr">
              <a:buNone/>
            </a:pPr>
            <a:r>
              <a:rPr lang="en-US" sz="2400" dirty="0" smtClean="0">
                <a:solidFill>
                  <a:schemeClr val="accent2">
                    <a:lumMod val="75000"/>
                  </a:schemeClr>
                </a:solidFill>
              </a:rPr>
              <a:t>Is it time to change teams?</a:t>
            </a:r>
            <a:endParaRPr lang="en-US" sz="2400" dirty="0">
              <a:solidFill>
                <a:schemeClr val="accent2">
                  <a:lumMod val="75000"/>
                </a:schemeClr>
              </a:solidFill>
            </a:endParaRPr>
          </a:p>
        </p:txBody>
      </p:sp>
    </p:spTree>
    <p:extLst>
      <p:ext uri="{BB962C8B-B14F-4D97-AF65-F5344CB8AC3E}">
        <p14:creationId xmlns:p14="http://schemas.microsoft.com/office/powerpoint/2010/main" val="329971089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Jesus says:  I want you on my team! Your are not a 4, you are a 10 to me. </a:t>
            </a:r>
          </a:p>
          <a:p>
            <a:pPr marL="0" indent="0">
              <a:buNone/>
            </a:pPr>
            <a:r>
              <a:rPr lang="en-US" dirty="0"/>
              <a:t>	</a:t>
            </a:r>
            <a:r>
              <a:rPr lang="en-US" dirty="0" smtClean="0"/>
              <a:t>	I gave my life so you can join my team. I don’t care if you are not good</a:t>
            </a:r>
            <a:r>
              <a:rPr lang="en-US" dirty="0"/>
              <a:t>	</a:t>
            </a:r>
            <a:r>
              <a:rPr lang="en-US" dirty="0" smtClean="0"/>
              <a:t>	at your sport – if you can’t shoot, bat, make a goal, run the fastest 			time. None of that matters to me. I want you on my team working from 		my scorecard because you have dignity, your are essential, and (if you 			are keeping score) this is the best way to live. </a:t>
            </a:r>
          </a:p>
          <a:p>
            <a:pPr marL="0" indent="0">
              <a:buNone/>
            </a:pPr>
            <a:endParaRPr lang="en-US" dirty="0"/>
          </a:p>
          <a:p>
            <a:pPr marL="0" indent="0" algn="ctr">
              <a:buNone/>
            </a:pPr>
            <a:r>
              <a:rPr lang="en-US" dirty="0" smtClean="0"/>
              <a:t>		</a:t>
            </a:r>
            <a:r>
              <a:rPr lang="en-US" sz="2000" dirty="0" smtClean="0">
                <a:solidFill>
                  <a:schemeClr val="accent2">
                    <a:lumMod val="75000"/>
                  </a:schemeClr>
                </a:solidFill>
              </a:rPr>
              <a:t>It is time to change teams.  All you have to do is say Yes. </a:t>
            </a:r>
          </a:p>
          <a:p>
            <a:pPr marL="0" indent="0" algn="ctr">
              <a:buNone/>
            </a:pPr>
            <a:r>
              <a:rPr lang="en-US" sz="2000" dirty="0">
                <a:solidFill>
                  <a:schemeClr val="accent2">
                    <a:lumMod val="75000"/>
                  </a:schemeClr>
                </a:solidFill>
              </a:rPr>
              <a:t>	</a:t>
            </a:r>
            <a:r>
              <a:rPr lang="en-US" sz="2000" dirty="0" smtClean="0">
                <a:solidFill>
                  <a:schemeClr val="accent2">
                    <a:lumMod val="75000"/>
                  </a:schemeClr>
                </a:solidFill>
              </a:rPr>
              <a:t>	Trade in your old jersey for a new one. </a:t>
            </a:r>
          </a:p>
          <a:p>
            <a:pPr marL="0" indent="0">
              <a:buNone/>
            </a:pPr>
            <a:endParaRPr lang="en-US" dirty="0"/>
          </a:p>
        </p:txBody>
      </p:sp>
    </p:spTree>
    <p:extLst>
      <p:ext uri="{BB962C8B-B14F-4D97-AF65-F5344CB8AC3E}">
        <p14:creationId xmlns:p14="http://schemas.microsoft.com/office/powerpoint/2010/main" val="140038382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smtClean="0"/>
              <a:t>We must flip the power structures in our heads.</a:t>
            </a:r>
          </a:p>
          <a:p>
            <a:r>
              <a:rPr lang="en-US" sz="2000" dirty="0" smtClean="0"/>
              <a:t>To be less concerned about our reputation with others, and more concerned about our reputation with God.</a:t>
            </a:r>
          </a:p>
          <a:p>
            <a:r>
              <a:rPr lang="en-US" sz="2000" dirty="0" smtClean="0"/>
              <a:t>Lessen our grip on our rights and entitlements.</a:t>
            </a:r>
          </a:p>
          <a:p>
            <a:endParaRPr lang="en-US" dirty="0" smtClean="0"/>
          </a:p>
          <a:p>
            <a:endParaRPr lang="en-US" dirty="0"/>
          </a:p>
        </p:txBody>
      </p:sp>
    </p:spTree>
    <p:extLst>
      <p:ext uri="{BB962C8B-B14F-4D97-AF65-F5344CB8AC3E}">
        <p14:creationId xmlns:p14="http://schemas.microsoft.com/office/powerpoint/2010/main" val="397047163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kept a different scorecard. . . </a:t>
            </a:r>
            <a:br>
              <a:rPr lang="en-US" dirty="0" smtClean="0"/>
            </a:br>
            <a:r>
              <a:rPr lang="en-US" dirty="0"/>
              <a:t>	</a:t>
            </a:r>
            <a:r>
              <a:rPr lang="en-US" dirty="0" smtClean="0"/>
              <a:t>We might be like. . . </a:t>
            </a:r>
            <a:endParaRPr lang="en-US" dirty="0"/>
          </a:p>
        </p:txBody>
      </p:sp>
      <p:sp>
        <p:nvSpPr>
          <p:cNvPr id="3" name="Content Placeholder 2"/>
          <p:cNvSpPr>
            <a:spLocks noGrp="1"/>
          </p:cNvSpPr>
          <p:nvPr>
            <p:ph idx="1"/>
          </p:nvPr>
        </p:nvSpPr>
        <p:spPr/>
        <p:txBody>
          <a:bodyPr/>
          <a:lstStyle/>
          <a:p>
            <a:r>
              <a:rPr lang="en-US" dirty="0" smtClean="0"/>
              <a:t>The early church who rescued discarded babies from trash heaps and raised them as their own.</a:t>
            </a:r>
          </a:p>
          <a:p>
            <a:r>
              <a:rPr lang="en-US" dirty="0" smtClean="0"/>
              <a:t>Those who cared for the diseased and buried the dead of their enemies.</a:t>
            </a:r>
          </a:p>
          <a:p>
            <a:r>
              <a:rPr lang="en-US" dirty="0" smtClean="0"/>
              <a:t>Those who discarded status barriers for women, the poor, and other marginalized people.</a:t>
            </a:r>
          </a:p>
          <a:p>
            <a:r>
              <a:rPr lang="en-US" dirty="0" smtClean="0"/>
              <a:t>Father Damien who went to a leper colony and pastored the untouchables.</a:t>
            </a:r>
          </a:p>
          <a:p>
            <a:r>
              <a:rPr lang="en-US" dirty="0" smtClean="0"/>
              <a:t>Mother Theresa who gave her life for the poorest of the poor in the slums of Calcutta, India.</a:t>
            </a:r>
          </a:p>
          <a:p>
            <a:r>
              <a:rPr lang="en-US" dirty="0" smtClean="0"/>
              <a:t>William Wilberforce who leveraged his power and influence, who gave his reputation to abolish slavery.</a:t>
            </a:r>
          </a:p>
          <a:p>
            <a:endParaRPr lang="en-US" dirty="0"/>
          </a:p>
        </p:txBody>
      </p:sp>
    </p:spTree>
    <p:extLst>
      <p:ext uri="{BB962C8B-B14F-4D97-AF65-F5344CB8AC3E}">
        <p14:creationId xmlns:p14="http://schemas.microsoft.com/office/powerpoint/2010/main" val="273869952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8596668" cy="4338182"/>
          </a:xfrm>
        </p:spPr>
        <p:txBody>
          <a:bodyPr/>
          <a:lstStyle/>
          <a:p>
            <a:r>
              <a:rPr lang="en-US" dirty="0" smtClean="0"/>
              <a:t>Nelson Mandela who resisted revenge after Apartheid but pursued reconciliation and taught it to a nation by example.</a:t>
            </a:r>
          </a:p>
          <a:p>
            <a:r>
              <a:rPr lang="en-US" dirty="0" smtClean="0"/>
              <a:t>Martin Luther King Jr who pursued non-violent resistance and always chose love.</a:t>
            </a:r>
          </a:p>
        </p:txBody>
      </p:sp>
    </p:spTree>
    <p:extLst>
      <p:ext uri="{BB962C8B-B14F-4D97-AF65-F5344CB8AC3E}">
        <p14:creationId xmlns:p14="http://schemas.microsoft.com/office/powerpoint/2010/main" val="109384806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2400" dirty="0">
                <a:solidFill>
                  <a:srgbClr val="FFC000"/>
                </a:solidFill>
              </a:rPr>
              <a:t>Insert the name of a friend or someone you know who has changed teams.  </a:t>
            </a:r>
          </a:p>
          <a:p>
            <a:pPr marL="0" indent="0" algn="ctr">
              <a:buNone/>
            </a:pPr>
            <a:r>
              <a:rPr lang="en-US" sz="2400" dirty="0" smtClean="0">
                <a:solidFill>
                  <a:srgbClr val="FFC000"/>
                </a:solidFill>
              </a:rPr>
              <a:t>(In a couple sentences, tell how they changed teams.)</a:t>
            </a:r>
          </a:p>
          <a:p>
            <a:pPr marL="0" indent="0" algn="ctr">
              <a:buNone/>
            </a:pPr>
            <a:endParaRPr lang="en-US" sz="2400" dirty="0" smtClean="0">
              <a:solidFill>
                <a:srgbClr val="FFC000"/>
              </a:solidFill>
            </a:endParaRPr>
          </a:p>
          <a:p>
            <a:pPr marL="0" indent="0" algn="ctr">
              <a:buNone/>
            </a:pPr>
            <a:endParaRPr lang="en-US" sz="2400" dirty="0">
              <a:solidFill>
                <a:srgbClr val="FFC000"/>
              </a:solidFill>
            </a:endParaRPr>
          </a:p>
          <a:p>
            <a:pPr marL="0" indent="0" algn="ctr">
              <a:buNone/>
            </a:pPr>
            <a:r>
              <a:rPr lang="en-US" sz="2400" dirty="0">
                <a:solidFill>
                  <a:srgbClr val="FFC000"/>
                </a:solidFill>
              </a:rPr>
              <a:t>Insert your name . . . and a personal story of when you changed teams.</a:t>
            </a:r>
          </a:p>
          <a:p>
            <a:pPr marL="0" indent="0">
              <a:buNone/>
            </a:pPr>
            <a:r>
              <a:rPr lang="en-US" dirty="0"/>
              <a:t>	</a:t>
            </a:r>
          </a:p>
          <a:p>
            <a:endParaRPr lang="en-US" dirty="0"/>
          </a:p>
        </p:txBody>
      </p:sp>
    </p:spTree>
    <p:extLst>
      <p:ext uri="{BB962C8B-B14F-4D97-AF65-F5344CB8AC3E}">
        <p14:creationId xmlns:p14="http://schemas.microsoft.com/office/powerpoint/2010/main" val="222793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pPr algn="ctr"/>
            <a:r>
              <a:rPr lang="en-US" dirty="0" smtClean="0"/>
              <a:t>Life is a Journey, but </a:t>
            </a:r>
            <a:br>
              <a:rPr lang="en-US" dirty="0" smtClean="0"/>
            </a:br>
            <a:r>
              <a:rPr lang="en-US" dirty="0" smtClean="0"/>
              <a:t>Where are You Going?</a:t>
            </a:r>
            <a:br>
              <a:rPr lang="en-US" dirty="0" smtClean="0"/>
            </a:br>
            <a:r>
              <a:rPr lang="en-US" sz="3100" dirty="0" smtClean="0"/>
              <a:t>Chapter 4</a:t>
            </a:r>
            <a:endParaRPr lang="en-US" sz="3100" dirty="0"/>
          </a:p>
        </p:txBody>
      </p:sp>
      <p:sp>
        <p:nvSpPr>
          <p:cNvPr id="3" name="Content Placeholder 2"/>
          <p:cNvSpPr>
            <a:spLocks noGrp="1"/>
          </p:cNvSpPr>
          <p:nvPr>
            <p:ph idx="1"/>
          </p:nvPr>
        </p:nvSpPr>
        <p:spPr>
          <a:xfrm>
            <a:off x="677333" y="2160589"/>
            <a:ext cx="9262313" cy="4311463"/>
          </a:xfrm>
        </p:spPr>
        <p:txBody>
          <a:bodyPr/>
          <a:lstStyle/>
          <a:p>
            <a:r>
              <a:rPr lang="en-US" dirty="0" smtClean="0"/>
              <a:t>We need to develop a balance of biblical realism about the present and hope for the future.</a:t>
            </a:r>
          </a:p>
          <a:p>
            <a:endParaRPr lang="en-US" dirty="0" smtClean="0"/>
          </a:p>
          <a:p>
            <a:r>
              <a:rPr lang="en-US" dirty="0" smtClean="0"/>
              <a:t>Our life on earth is brief. Our hope should not be based in the temporary things of this life, but in the future with God.</a:t>
            </a:r>
          </a:p>
          <a:p>
            <a:endParaRPr lang="en-US" dirty="0" smtClean="0"/>
          </a:p>
          <a:p>
            <a:r>
              <a:rPr lang="en-US" dirty="0" smtClean="0"/>
              <a:t>Realizing our mortality should cause us to treasure the opportunities of each moment and day.</a:t>
            </a:r>
          </a:p>
          <a:p>
            <a:endParaRPr lang="en-US" dirty="0"/>
          </a:p>
          <a:p>
            <a:r>
              <a:rPr lang="en-US" dirty="0" smtClean="0"/>
              <a:t>Temporal – relating to worldly rather than spiritual (secular)</a:t>
            </a:r>
          </a:p>
          <a:p>
            <a:r>
              <a:rPr lang="en-US" dirty="0" smtClean="0"/>
              <a:t>Eternal – lasting or existing for all time; truths and values that are unchanging</a:t>
            </a:r>
          </a:p>
          <a:p>
            <a:endParaRPr lang="en-US" dirty="0" smtClean="0"/>
          </a:p>
        </p:txBody>
      </p:sp>
    </p:spTree>
    <p:extLst>
      <p:ext uri="{BB962C8B-B14F-4D97-AF65-F5344CB8AC3E}">
        <p14:creationId xmlns:p14="http://schemas.microsoft.com/office/powerpoint/2010/main" val="37756508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3003"/>
          </a:xfrm>
        </p:spPr>
        <p:txBody>
          <a:bodyPr/>
          <a:lstStyle/>
          <a:p>
            <a:endParaRPr lang="en-US" dirty="0"/>
          </a:p>
        </p:txBody>
      </p:sp>
      <p:sp>
        <p:nvSpPr>
          <p:cNvPr id="3" name="Content Placeholder 2"/>
          <p:cNvSpPr>
            <a:spLocks noGrp="1"/>
          </p:cNvSpPr>
          <p:nvPr>
            <p:ph idx="1"/>
          </p:nvPr>
        </p:nvSpPr>
        <p:spPr>
          <a:xfrm>
            <a:off x="677334" y="1478071"/>
            <a:ext cx="8596668" cy="5022937"/>
          </a:xfrm>
        </p:spPr>
        <p:txBody>
          <a:bodyPr>
            <a:normAutofit/>
          </a:bodyPr>
          <a:lstStyle/>
          <a:p>
            <a:r>
              <a:rPr lang="en-US" sz="2000" dirty="0"/>
              <a:t>Or like April who lives in south Overland Park.  She has quietly cared for Steve for several years. Steve lives alone and is in a wheelchair. Although he is amazingly self-sufficient, there are some things he cannot do like wash his sheets, clean his bathroom, and cook meals.</a:t>
            </a:r>
          </a:p>
          <a:p>
            <a:pPr marL="0" indent="0">
              <a:buNone/>
            </a:pPr>
            <a:r>
              <a:rPr lang="en-US" sz="2000" dirty="0" smtClean="0"/>
              <a:t>	So April does that for him. Even though she has her own family, her 	own kids, and lives in a different neighborhood. April goes to 	Steve’s apartment every two weeks and quietly and humbly cleans 	his apartment, washes the sheets, and cooks meals. </a:t>
            </a:r>
          </a:p>
          <a:p>
            <a:pPr marL="0" indent="0">
              <a:buNone/>
            </a:pPr>
            <a:r>
              <a:rPr lang="en-US" sz="2000" dirty="0"/>
              <a:t>	</a:t>
            </a:r>
            <a:r>
              <a:rPr lang="en-US" sz="2000" dirty="0" smtClean="0"/>
              <a:t>Why? Because April uses a different scorecard than the world. She 	puts herself last and Steve first. She treats Steve with hospitality, 	commonality, 	dignity, generosity, humility, and the sacrificial love 	of Jesus. She sees Steve not as expendable, but as essential in God’s 	Kingdom. </a:t>
            </a:r>
            <a:endParaRPr lang="en-US" sz="2000" dirty="0"/>
          </a:p>
        </p:txBody>
      </p:sp>
    </p:spTree>
    <p:extLst>
      <p:ext uri="{BB962C8B-B14F-4D97-AF65-F5344CB8AC3E}">
        <p14:creationId xmlns:p14="http://schemas.microsoft.com/office/powerpoint/2010/main" val="121585519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0268"/>
          </a:xfrm>
        </p:spPr>
        <p:txBody>
          <a:bodyPr>
            <a:normAutofit fontScale="90000"/>
          </a:bodyPr>
          <a:lstStyle/>
          <a:p>
            <a:endParaRPr lang="en-US" dirty="0"/>
          </a:p>
        </p:txBody>
      </p:sp>
      <p:sp>
        <p:nvSpPr>
          <p:cNvPr id="3" name="Content Placeholder 2"/>
          <p:cNvSpPr>
            <a:spLocks noGrp="1"/>
          </p:cNvSpPr>
          <p:nvPr>
            <p:ph idx="1"/>
          </p:nvPr>
        </p:nvSpPr>
        <p:spPr>
          <a:xfrm>
            <a:off x="677334" y="1390389"/>
            <a:ext cx="8596668" cy="4513187"/>
          </a:xfrm>
        </p:spPr>
        <p:txBody>
          <a:bodyPr>
            <a:normAutofit lnSpcReduction="10000"/>
          </a:bodyPr>
          <a:lstStyle/>
          <a:p>
            <a:r>
              <a:rPr lang="en-US" dirty="0" smtClean="0"/>
              <a:t>Is that the Jesus scorecard?   Yes.  And that is a win.</a:t>
            </a:r>
          </a:p>
          <a:p>
            <a:pPr marL="0" indent="0">
              <a:buNone/>
            </a:pPr>
            <a:endParaRPr lang="en-US" dirty="0"/>
          </a:p>
          <a:p>
            <a:pPr marL="0" indent="0" algn="ctr">
              <a:buNone/>
            </a:pPr>
            <a:r>
              <a:rPr lang="en-US" sz="2400" dirty="0" smtClean="0">
                <a:solidFill>
                  <a:srgbClr val="FFC000"/>
                </a:solidFill>
              </a:rPr>
              <a:t>In what area(s) of your life are you been living by the wrong scorecard?</a:t>
            </a:r>
          </a:p>
          <a:p>
            <a:pPr marL="0" indent="0" algn="ctr">
              <a:buNone/>
            </a:pPr>
            <a:endParaRPr lang="en-US" sz="2400" dirty="0" smtClean="0">
              <a:solidFill>
                <a:srgbClr val="FFC000"/>
              </a:solidFill>
            </a:endParaRPr>
          </a:p>
          <a:p>
            <a:pPr marL="0" indent="0" algn="ctr">
              <a:buNone/>
            </a:pPr>
            <a:r>
              <a:rPr lang="en-US" sz="2400" dirty="0" smtClean="0">
                <a:solidFill>
                  <a:srgbClr val="FFC000"/>
                </a:solidFill>
              </a:rPr>
              <a:t>In what area(s) of your life are you living by Jesus’ scorecard? </a:t>
            </a:r>
          </a:p>
          <a:p>
            <a:pPr marL="0" indent="0">
              <a:buNone/>
            </a:pPr>
            <a:endParaRPr lang="en-US" dirty="0"/>
          </a:p>
          <a:p>
            <a:pPr marL="0" indent="0">
              <a:buNone/>
            </a:pPr>
            <a:endParaRPr lang="en-US" dirty="0" smtClean="0"/>
          </a:p>
          <a:p>
            <a:pPr marL="0" indent="0" algn="ctr">
              <a:buNone/>
            </a:pPr>
            <a:r>
              <a:rPr lang="en-US" dirty="0" smtClean="0">
                <a:solidFill>
                  <a:schemeClr val="accent2">
                    <a:lumMod val="75000"/>
                  </a:schemeClr>
                </a:solidFill>
              </a:rPr>
              <a:t>God is calling and challenging you to switch teams and live by his scorecard</a:t>
            </a:r>
          </a:p>
          <a:p>
            <a:pPr marL="0" indent="0" algn="ctr">
              <a:buNone/>
            </a:pPr>
            <a:r>
              <a:rPr lang="en-US" dirty="0" smtClean="0">
                <a:solidFill>
                  <a:schemeClr val="accent2">
                    <a:lumMod val="75000"/>
                  </a:schemeClr>
                </a:solidFill>
              </a:rPr>
              <a:t>It is the new way to win</a:t>
            </a:r>
            <a:r>
              <a:rPr lang="en-US" dirty="0" smtClean="0"/>
              <a:t>. </a:t>
            </a:r>
            <a:endParaRPr lang="en-US" dirty="0"/>
          </a:p>
        </p:txBody>
      </p:sp>
    </p:spTree>
    <p:extLst>
      <p:ext uri="{BB962C8B-B14F-4D97-AF65-F5344CB8AC3E}">
        <p14:creationId xmlns:p14="http://schemas.microsoft.com/office/powerpoint/2010/main" val="29218499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09867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you found out you had only one year to live, how would it affect . . . </a:t>
            </a:r>
          </a:p>
          <a:p>
            <a:pPr marL="0" indent="0">
              <a:buNone/>
            </a:pPr>
            <a:r>
              <a:rPr lang="en-US" dirty="0"/>
              <a:t>	</a:t>
            </a:r>
            <a:r>
              <a:rPr lang="en-US" dirty="0" smtClean="0"/>
              <a:t>your vision of life?</a:t>
            </a:r>
          </a:p>
          <a:p>
            <a:pPr marL="0" indent="0">
              <a:buNone/>
            </a:pPr>
            <a:r>
              <a:rPr lang="en-US" dirty="0"/>
              <a:t>	</a:t>
            </a:r>
            <a:r>
              <a:rPr lang="en-US" dirty="0" smtClean="0"/>
              <a:t>your role on this earth?</a:t>
            </a:r>
          </a:p>
          <a:p>
            <a:pPr marL="0" indent="0">
              <a:buNone/>
            </a:pPr>
            <a:r>
              <a:rPr lang="en-US" dirty="0"/>
              <a:t>	</a:t>
            </a:r>
            <a:r>
              <a:rPr lang="en-US" dirty="0" smtClean="0"/>
              <a:t>the way you invest your time?</a:t>
            </a:r>
          </a:p>
          <a:p>
            <a:pPr marL="0" indent="0">
              <a:buNone/>
            </a:pPr>
            <a:endParaRPr lang="en-US" dirty="0"/>
          </a:p>
          <a:p>
            <a:pPr marL="0" indent="0">
              <a:buNone/>
            </a:pPr>
            <a:r>
              <a:rPr lang="en-US" dirty="0" smtClean="0"/>
              <a:t>If there is a significant distance between your life now and how it would be altered, then you are likely living with a temporal view of life rather than an eternal view. </a:t>
            </a:r>
          </a:p>
          <a:p>
            <a:pPr marL="0" indent="0">
              <a:buNone/>
            </a:pPr>
            <a:r>
              <a:rPr lang="en-US" dirty="0" smtClean="0"/>
              <a:t>	</a:t>
            </a:r>
            <a:endParaRPr lang="en-US" dirty="0"/>
          </a:p>
        </p:txBody>
      </p:sp>
    </p:spTree>
    <p:extLst>
      <p:ext uri="{BB962C8B-B14F-4D97-AF65-F5344CB8AC3E}">
        <p14:creationId xmlns:p14="http://schemas.microsoft.com/office/powerpoint/2010/main" val="143296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609601"/>
            <a:ext cx="8596668" cy="5431762"/>
          </a:xfrm>
        </p:spPr>
        <p:txBody>
          <a:bodyPr/>
          <a:lstStyle/>
          <a:p>
            <a:pPr marL="0" indent="0" algn="ctr">
              <a:buNone/>
            </a:pPr>
            <a:r>
              <a:rPr lang="en-US" dirty="0" smtClean="0"/>
              <a:t>Dominant World Views</a:t>
            </a:r>
            <a:endParaRPr lang="en-US" dirty="0"/>
          </a:p>
          <a:p>
            <a:r>
              <a:rPr lang="en-US" dirty="0" smtClean="0"/>
              <a:t>Ultimate reality is material and everything in the universe is an impersonal product of time and chance.  (annihilation)</a:t>
            </a:r>
          </a:p>
          <a:p>
            <a:r>
              <a:rPr lang="en-US" dirty="0" smtClean="0"/>
              <a:t>Ultimate reality is not material but spiritual. (But spiritual does not mean God or other personal spiritual agent. (reincarnation)</a:t>
            </a:r>
          </a:p>
          <a:p>
            <a:r>
              <a:rPr lang="en-US" dirty="0" smtClean="0"/>
              <a:t>Ultimate reality is infinite, intelligent, and a personal being (God).</a:t>
            </a:r>
          </a:p>
          <a:p>
            <a:endParaRPr lang="en-US" dirty="0"/>
          </a:p>
          <a:p>
            <a:r>
              <a:rPr lang="en-US" dirty="0" smtClean="0"/>
              <a:t>The third view offers hope beyond the grave. </a:t>
            </a:r>
          </a:p>
          <a:p>
            <a:r>
              <a:rPr lang="en-US" dirty="0" smtClean="0"/>
              <a:t>Christians and Scripture teaches resurrection into eternal life.</a:t>
            </a:r>
          </a:p>
          <a:p>
            <a:r>
              <a:rPr lang="en-US" dirty="0" smtClean="0"/>
              <a:t>God never builds a staircase that leads to nowhere. </a:t>
            </a:r>
            <a:endParaRPr lang="en-US" dirty="0"/>
          </a:p>
        </p:txBody>
      </p:sp>
    </p:spTree>
    <p:extLst>
      <p:ext uri="{BB962C8B-B14F-4D97-AF65-F5344CB8AC3E}">
        <p14:creationId xmlns:p14="http://schemas.microsoft.com/office/powerpoint/2010/main" val="204553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609601"/>
            <a:ext cx="8882302" cy="5431762"/>
          </a:xfrm>
        </p:spPr>
        <p:txBody>
          <a:bodyPr/>
          <a:lstStyle/>
          <a:p>
            <a:pPr marL="0" indent="0" algn="ctr">
              <a:buNone/>
            </a:pPr>
            <a:r>
              <a:rPr lang="en-US" dirty="0" smtClean="0"/>
              <a:t>Need for Paradigm Shift</a:t>
            </a:r>
          </a:p>
          <a:p>
            <a:pPr marL="0" indent="0">
              <a:buNone/>
            </a:pPr>
            <a:r>
              <a:rPr lang="en-US" dirty="0" smtClean="0"/>
              <a:t>Paradigm – perspective based on prescribed set of rules</a:t>
            </a:r>
          </a:p>
          <a:p>
            <a:pPr marL="0" indent="0">
              <a:buNone/>
            </a:pPr>
            <a:r>
              <a:rPr lang="en-US" dirty="0" smtClean="0"/>
              <a:t>Paradigm shift – when the rules and boundaries change our perspective is altered</a:t>
            </a:r>
          </a:p>
          <a:p>
            <a:pPr marL="0" indent="0">
              <a:buNone/>
            </a:pPr>
            <a:endParaRPr lang="en-US" dirty="0"/>
          </a:p>
          <a:p>
            <a:pPr marL="0" indent="0">
              <a:buNone/>
            </a:pPr>
            <a:r>
              <a:rPr lang="en-US" dirty="0" smtClean="0"/>
              <a:t>Temporal and eternal are two perspectives. – two ways of viewing life.</a:t>
            </a:r>
          </a:p>
          <a:p>
            <a:pPr marL="0" indent="0">
              <a:buNone/>
            </a:pPr>
            <a:r>
              <a:rPr lang="en-US" dirty="0" smtClean="0"/>
              <a:t>If we see life primarily from a temporal perspective, we need a paradigm shift to the biblical perspective. </a:t>
            </a:r>
          </a:p>
          <a:p>
            <a:pPr marL="0" indent="0">
              <a:buNone/>
            </a:pPr>
            <a:endParaRPr lang="en-US" dirty="0"/>
          </a:p>
          <a:p>
            <a:pPr marL="0" indent="0">
              <a:buNone/>
            </a:pPr>
            <a:r>
              <a:rPr lang="en-US" dirty="0" smtClean="0"/>
              <a:t>Making a paradigm shift involves a great risk.</a:t>
            </a:r>
          </a:p>
          <a:p>
            <a:pPr marL="0" indent="0">
              <a:buNone/>
            </a:pPr>
            <a:r>
              <a:rPr lang="en-US" dirty="0" smtClean="0"/>
              <a:t>The biblical paradigm challenges most everything that our culture reinforces.</a:t>
            </a:r>
          </a:p>
          <a:p>
            <a:pPr marL="0" indent="0">
              <a:buNone/>
            </a:pPr>
            <a:endParaRPr lang="en-US" dirty="0"/>
          </a:p>
          <a:p>
            <a:pPr marL="0" indent="0">
              <a:buNone/>
            </a:pPr>
            <a:r>
              <a:rPr lang="en-US" dirty="0" smtClean="0"/>
              <a:t>We must desire to pursue the tings that will last rather than things that will </a:t>
            </a:r>
            <a:r>
              <a:rPr lang="en-US" dirty="0" err="1" smtClean="0"/>
              <a:t>will</a:t>
            </a:r>
            <a:r>
              <a:rPr lang="en-US" dirty="0" smtClean="0"/>
              <a:t> not for eternity or even this life. </a:t>
            </a:r>
          </a:p>
          <a:p>
            <a:pPr marL="0" indent="0">
              <a:buNone/>
            </a:pPr>
            <a:endParaRPr lang="en-US" dirty="0"/>
          </a:p>
        </p:txBody>
      </p:sp>
    </p:spTree>
    <p:extLst>
      <p:ext uri="{BB962C8B-B14F-4D97-AF65-F5344CB8AC3E}">
        <p14:creationId xmlns:p14="http://schemas.microsoft.com/office/powerpoint/2010/main" val="3561030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smtClean="0"/>
              <a:t>Carpe diem! – seize the day (moment)</a:t>
            </a:r>
          </a:p>
          <a:p>
            <a:pPr marL="0" indent="0">
              <a:buNone/>
            </a:pPr>
            <a:r>
              <a:rPr lang="en-US" dirty="0"/>
              <a:t>	</a:t>
            </a:r>
            <a:r>
              <a:rPr lang="en-US" dirty="0" smtClean="0"/>
              <a:t>Make the most of life; live to the fullest; have no regrets</a:t>
            </a:r>
          </a:p>
          <a:p>
            <a:pPr marL="0" indent="0">
              <a:buNone/>
            </a:pPr>
            <a:endParaRPr lang="en-US" dirty="0"/>
          </a:p>
          <a:p>
            <a:pPr marL="0" indent="0">
              <a:buNone/>
            </a:pPr>
            <a:r>
              <a:rPr lang="en-US" dirty="0" smtClean="0"/>
              <a:t>People usually do not grasp this truth until mid-life. However, the earlier we get it, the more productive and giving our lives can be. </a:t>
            </a:r>
          </a:p>
          <a:p>
            <a:pPr marL="0" indent="0">
              <a:buNone/>
            </a:pPr>
            <a:endParaRPr lang="en-US" dirty="0"/>
          </a:p>
          <a:p>
            <a:pPr marL="0" indent="0">
              <a:buNone/>
            </a:pPr>
            <a:r>
              <a:rPr lang="en-US" dirty="0" smtClean="0"/>
              <a:t>We have limitations, but God has none. </a:t>
            </a:r>
          </a:p>
          <a:p>
            <a:pPr marL="0" indent="0">
              <a:buNone/>
            </a:pPr>
            <a:endParaRPr lang="en-US" dirty="0"/>
          </a:p>
          <a:p>
            <a:pPr marL="0" indent="0">
              <a:buNone/>
            </a:pPr>
            <a:r>
              <a:rPr lang="en-US" dirty="0" smtClean="0"/>
              <a:t>James 4.4 – friend of world, enemy of God</a:t>
            </a:r>
          </a:p>
          <a:p>
            <a:pPr marL="0" indent="0">
              <a:buNone/>
            </a:pPr>
            <a:r>
              <a:rPr lang="en-US" dirty="0" smtClean="0"/>
              <a:t>Luke 16.15 – what is highly thought of by man is detestable to God</a:t>
            </a:r>
          </a:p>
          <a:p>
            <a:pPr marL="0" indent="0">
              <a:buNone/>
            </a:pPr>
            <a:endParaRPr lang="en-US" dirty="0"/>
          </a:p>
          <a:p>
            <a:pPr marL="0" indent="0">
              <a:buNone/>
            </a:pPr>
            <a:r>
              <a:rPr lang="en-US" dirty="0" smtClean="0"/>
              <a:t>Care for your body as if it will live forever; care for your soul as it will dies tomorrow (Augustine). </a:t>
            </a:r>
          </a:p>
          <a:p>
            <a:endParaRPr lang="en-US" dirty="0"/>
          </a:p>
        </p:txBody>
      </p:sp>
    </p:spTree>
    <p:extLst>
      <p:ext uri="{BB962C8B-B14F-4D97-AF65-F5344CB8AC3E}">
        <p14:creationId xmlns:p14="http://schemas.microsoft.com/office/powerpoint/2010/main" val="3808869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082799"/>
            <a:ext cx="8596668" cy="4110963"/>
          </a:xfrm>
        </p:spPr>
        <p:txBody>
          <a:bodyPr/>
          <a:lstStyle/>
          <a:p>
            <a:pPr marL="0" indent="0">
              <a:buNone/>
            </a:pPr>
            <a:r>
              <a:rPr lang="en-US" dirty="0" smtClean="0"/>
              <a:t>What are the most important things in life to you?</a:t>
            </a:r>
          </a:p>
          <a:p>
            <a:pPr marL="0" indent="0">
              <a:buNone/>
            </a:pPr>
            <a:endParaRPr lang="en-US" dirty="0"/>
          </a:p>
          <a:p>
            <a:pPr marL="0" indent="0">
              <a:buNone/>
            </a:pPr>
            <a:r>
              <a:rPr lang="en-US" dirty="0" smtClean="0"/>
              <a:t>What would you change if had opportunity to live life again?</a:t>
            </a:r>
          </a:p>
          <a:p>
            <a:pPr marL="0" indent="0">
              <a:buNone/>
            </a:pPr>
            <a:r>
              <a:rPr lang="en-US" dirty="0"/>
              <a:t>	</a:t>
            </a:r>
            <a:r>
              <a:rPr lang="en-US" dirty="0" smtClean="0"/>
              <a:t>reflect more		risk more	do more things that will last</a:t>
            </a:r>
          </a:p>
          <a:p>
            <a:pPr marL="0" indent="0">
              <a:buNone/>
            </a:pPr>
            <a:endParaRPr lang="en-US" dirty="0"/>
          </a:p>
          <a:p>
            <a:pPr marL="0" indent="0">
              <a:buNone/>
            </a:pPr>
            <a:r>
              <a:rPr lang="en-US" dirty="0" smtClean="0"/>
              <a:t>Matt 6:26 - </a:t>
            </a:r>
            <a:r>
              <a:rPr lang="en-US" dirty="0"/>
              <a:t>What good will it be for someone to </a:t>
            </a:r>
            <a:r>
              <a:rPr lang="en-US" b="1" dirty="0"/>
              <a:t>gain</a:t>
            </a:r>
            <a:r>
              <a:rPr lang="en-US" dirty="0"/>
              <a:t> </a:t>
            </a:r>
            <a:r>
              <a:rPr lang="en-US" b="1" dirty="0"/>
              <a:t>the</a:t>
            </a:r>
            <a:r>
              <a:rPr lang="en-US" dirty="0"/>
              <a:t> whole </a:t>
            </a:r>
            <a:r>
              <a:rPr lang="en-US" b="1" dirty="0"/>
              <a:t>world</a:t>
            </a:r>
            <a:r>
              <a:rPr lang="en-US" dirty="0"/>
              <a:t>, yet forfeit </a:t>
            </a:r>
            <a:r>
              <a:rPr lang="en-US" dirty="0" smtClean="0"/>
              <a:t> 			their </a:t>
            </a:r>
            <a:r>
              <a:rPr lang="en-US" dirty="0"/>
              <a:t>soul? Or what can anyone give in exchange for their soul</a:t>
            </a:r>
            <a:r>
              <a:rPr lang="en-US" dirty="0" smtClean="0"/>
              <a:t>?</a:t>
            </a:r>
          </a:p>
          <a:p>
            <a:pPr marL="0" indent="0">
              <a:buNone/>
            </a:pPr>
            <a:r>
              <a:rPr lang="en-US" dirty="0"/>
              <a:t>	</a:t>
            </a:r>
            <a:r>
              <a:rPr lang="en-US" dirty="0" smtClean="0"/>
              <a:t>(Mark 8:36; Luke 9:25)</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Rectangle 1"/>
          <p:cNvSpPr>
            <a:spLocks noChangeArrowheads="1"/>
          </p:cNvSpPr>
          <p:nvPr/>
        </p:nvSpPr>
        <p:spPr bwMode="auto">
          <a:xfrm>
            <a:off x="0" y="-449997"/>
            <a:ext cx="65" cy="1661993"/>
          </a:xfrm>
          <a:prstGeom prst="rect">
            <a:avLst/>
          </a:prstGeom>
          <a:solidFill>
            <a:srgbClr val="627B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800" b="1" i="0" u="none" strike="noStrike" cap="none" normalizeH="0" baseline="0" dirty="0" smtClean="0">
              <a:ln>
                <a:noFill/>
              </a:ln>
              <a:solidFill>
                <a:srgbClr val="0A0A0A"/>
              </a:solidFill>
              <a:effectLst/>
              <a:latin typeface="Arial" panose="020B0604020202020204" pitchFamily="34" charset="0"/>
              <a:cs typeface="Arial" panose="020B0604020202020204" pitchFamily="34" charset="0"/>
            </a:endParaRPr>
          </a:p>
        </p:txBody>
      </p:sp>
      <p:pic>
        <p:nvPicPr>
          <p:cNvPr id="1026" name="Picture 2" descr="Unchecked Copy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57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nchecked Copy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7638"/>
            <a:ext cx="857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27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 Man</a:t>
            </a:r>
            <a:br>
              <a:rPr lang="en-US" sz="2800" dirty="0" smtClean="0"/>
            </a:br>
            <a:r>
              <a:rPr lang="en-US" sz="2800" dirty="0" smtClean="0"/>
              <a:t> by Billy Dean </a:t>
            </a:r>
            <a:endParaRPr lang="en-US" sz="2800" dirty="0"/>
          </a:p>
        </p:txBody>
      </p:sp>
      <p:sp>
        <p:nvSpPr>
          <p:cNvPr id="3" name="Content Placeholder 2"/>
          <p:cNvSpPr>
            <a:spLocks noGrp="1"/>
          </p:cNvSpPr>
          <p:nvPr>
            <p:ph idx="1"/>
          </p:nvPr>
        </p:nvSpPr>
        <p:spPr/>
        <p:txBody>
          <a:bodyPr/>
          <a:lstStyle/>
          <a:p>
            <a:r>
              <a:rPr lang="en-US" dirty="0"/>
              <a:t>When I'm just an old man on a front porch in a chair</a:t>
            </a:r>
          </a:p>
          <a:p>
            <a:r>
              <a:rPr lang="en-US" dirty="0"/>
              <a:t>Rocking with the memories from my past</a:t>
            </a:r>
          </a:p>
          <a:p>
            <a:r>
              <a:rPr lang="en-US" dirty="0"/>
              <a:t>The lines you see on my face should tell a tale of no regrets</a:t>
            </a:r>
          </a:p>
          <a:p>
            <a:r>
              <a:rPr lang="en-US" dirty="0"/>
              <a:t>I want to look forward to looking back on the race I ran</a:t>
            </a:r>
          </a:p>
          <a:p>
            <a:r>
              <a:rPr lang="en-US" dirty="0"/>
              <a:t>When I was a young man.</a:t>
            </a:r>
          </a:p>
        </p:txBody>
      </p:sp>
    </p:spTree>
    <p:extLst>
      <p:ext uri="{BB962C8B-B14F-4D97-AF65-F5344CB8AC3E}">
        <p14:creationId xmlns:p14="http://schemas.microsoft.com/office/powerpoint/2010/main" val="417325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7309"/>
          </a:xfrm>
        </p:spPr>
        <p:txBody>
          <a:bodyPr>
            <a:normAutofit/>
          </a:bodyPr>
          <a:lstStyle/>
          <a:p>
            <a:r>
              <a:rPr lang="en-US" sz="2800" dirty="0" smtClean="0"/>
              <a:t>Creating and leaving a legacy</a:t>
            </a:r>
            <a:endParaRPr lang="en-US" sz="2800" dirty="0"/>
          </a:p>
        </p:txBody>
      </p:sp>
      <p:sp>
        <p:nvSpPr>
          <p:cNvPr id="3" name="Content Placeholder 2"/>
          <p:cNvSpPr>
            <a:spLocks noGrp="1"/>
          </p:cNvSpPr>
          <p:nvPr>
            <p:ph idx="1"/>
          </p:nvPr>
        </p:nvSpPr>
        <p:spPr>
          <a:xfrm>
            <a:off x="677333" y="1246909"/>
            <a:ext cx="9689825" cy="5498275"/>
          </a:xfrm>
        </p:spPr>
        <p:txBody>
          <a:bodyPr>
            <a:normAutofit/>
          </a:bodyPr>
          <a:lstStyle/>
          <a:p>
            <a:r>
              <a:rPr lang="en-US" b="1" dirty="0"/>
              <a:t>Support the People and Causes That are Important to </a:t>
            </a:r>
            <a:r>
              <a:rPr lang="en-US" b="1" dirty="0" smtClean="0"/>
              <a:t>You</a:t>
            </a:r>
          </a:p>
          <a:p>
            <a:r>
              <a:rPr lang="en-US" b="1" dirty="0"/>
              <a:t>Reflect and Decide What is Most Important in Your </a:t>
            </a:r>
            <a:r>
              <a:rPr lang="en-US" b="1" dirty="0" smtClean="0"/>
              <a:t>Life</a:t>
            </a:r>
          </a:p>
          <a:p>
            <a:r>
              <a:rPr lang="en-US" b="1" dirty="0"/>
              <a:t>Share Your Blessings With </a:t>
            </a:r>
            <a:r>
              <a:rPr lang="en-US" b="1" dirty="0" smtClean="0"/>
              <a:t>Others</a:t>
            </a:r>
          </a:p>
          <a:p>
            <a:r>
              <a:rPr lang="en-US" b="1" dirty="0"/>
              <a:t>Be a Mentor to </a:t>
            </a:r>
            <a:r>
              <a:rPr lang="en-US" b="1" dirty="0" smtClean="0"/>
              <a:t>Others</a:t>
            </a:r>
          </a:p>
          <a:p>
            <a:r>
              <a:rPr lang="en-US" b="1" dirty="0"/>
              <a:t>Pursue Your Passions Because They Are </a:t>
            </a:r>
            <a:r>
              <a:rPr lang="en-US" b="1" dirty="0" smtClean="0"/>
              <a:t>Infectious</a:t>
            </a:r>
          </a:p>
          <a:p>
            <a:r>
              <a:rPr lang="en-US" b="1" dirty="0"/>
              <a:t>Pass along your values</a:t>
            </a:r>
            <a:r>
              <a:rPr lang="en-US" b="1" dirty="0" smtClean="0"/>
              <a:t>.	(time, family, work, money, faith. . . )</a:t>
            </a:r>
            <a:endParaRPr lang="en-US" b="1" dirty="0"/>
          </a:p>
          <a:p>
            <a:r>
              <a:rPr lang="en-US" b="1" dirty="0"/>
              <a:t>Practice outrageous generosity</a:t>
            </a:r>
            <a:r>
              <a:rPr lang="en-US" b="1" dirty="0" smtClean="0"/>
              <a:t>.</a:t>
            </a:r>
          </a:p>
          <a:p>
            <a:r>
              <a:rPr lang="en-US" dirty="0"/>
              <a:t> </a:t>
            </a:r>
            <a:r>
              <a:rPr lang="en-US" dirty="0" smtClean="0"/>
              <a:t>Live with character, conviction, and passion. he </a:t>
            </a:r>
            <a:r>
              <a:rPr lang="en-US" dirty="0"/>
              <a:t>most indelible legacy is the way that we live.</a:t>
            </a:r>
            <a:endParaRPr lang="en-US" b="1" dirty="0"/>
          </a:p>
          <a:p>
            <a:r>
              <a:rPr lang="en-US" dirty="0"/>
              <a:t>Be honest</a:t>
            </a:r>
            <a:r>
              <a:rPr lang="en-US" dirty="0" smtClean="0"/>
              <a:t>. Nothing </a:t>
            </a:r>
            <a:r>
              <a:rPr lang="en-US" dirty="0"/>
              <a:t>communicates like authenticity</a:t>
            </a:r>
            <a:r>
              <a:rPr lang="en-US" dirty="0" smtClean="0"/>
              <a:t>.</a:t>
            </a:r>
          </a:p>
          <a:p>
            <a:r>
              <a:rPr lang="en-US" dirty="0"/>
              <a:t>Ground your purpose in a greater purpose</a:t>
            </a:r>
            <a:r>
              <a:rPr lang="en-US" dirty="0" smtClean="0"/>
              <a:t>. Live a life with God’s purpose clearly in view.</a:t>
            </a:r>
          </a:p>
          <a:p>
            <a:r>
              <a:rPr lang="en-US" dirty="0"/>
              <a:t>Live for others.</a:t>
            </a:r>
          </a:p>
          <a:p>
            <a:endParaRPr lang="en-US" dirty="0"/>
          </a:p>
          <a:p>
            <a:endParaRPr lang="en-US" dirty="0"/>
          </a:p>
          <a:p>
            <a:endParaRPr lang="en-US" b="1" dirty="0" smtClean="0"/>
          </a:p>
          <a:p>
            <a:endParaRPr lang="en-US" dirty="0" smtClean="0"/>
          </a:p>
          <a:p>
            <a:endParaRPr lang="en-US" dirty="0"/>
          </a:p>
        </p:txBody>
      </p:sp>
    </p:spTree>
    <p:extLst>
      <p:ext uri="{BB962C8B-B14F-4D97-AF65-F5344CB8AC3E}">
        <p14:creationId xmlns:p14="http://schemas.microsoft.com/office/powerpoint/2010/main" val="397526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normAutofit/>
          </a:bodyPr>
          <a:lstStyle/>
          <a:p>
            <a:r>
              <a:rPr lang="en-US" sz="2800" dirty="0" smtClean="0"/>
              <a:t>Imagine your funeral</a:t>
            </a:r>
            <a:endParaRPr lang="en-US" sz="2800" dirty="0"/>
          </a:p>
        </p:txBody>
      </p:sp>
      <p:sp>
        <p:nvSpPr>
          <p:cNvPr id="3" name="Content Placeholder 2"/>
          <p:cNvSpPr>
            <a:spLocks noGrp="1"/>
          </p:cNvSpPr>
          <p:nvPr>
            <p:ph idx="1"/>
          </p:nvPr>
        </p:nvSpPr>
        <p:spPr/>
        <p:txBody>
          <a:bodyPr/>
          <a:lstStyle/>
          <a:p>
            <a:r>
              <a:rPr lang="en-US" dirty="0"/>
              <a:t>Who would give a eulogy at your funeral?</a:t>
            </a:r>
          </a:p>
          <a:p>
            <a:r>
              <a:rPr lang="en-US" dirty="0"/>
              <a:t>What will they miss about you?</a:t>
            </a:r>
          </a:p>
          <a:p>
            <a:r>
              <a:rPr lang="en-US" dirty="0"/>
              <a:t>What positive attributes will they associate you with?</a:t>
            </a:r>
          </a:p>
          <a:p>
            <a:r>
              <a:rPr lang="en-US" dirty="0"/>
              <a:t>How are they describing you?</a:t>
            </a:r>
          </a:p>
          <a:p>
            <a:endParaRPr lang="en-US" dirty="0"/>
          </a:p>
        </p:txBody>
      </p:sp>
    </p:spTree>
    <p:extLst>
      <p:ext uri="{BB962C8B-B14F-4D97-AF65-F5344CB8AC3E}">
        <p14:creationId xmlns:p14="http://schemas.microsoft.com/office/powerpoint/2010/main" val="46650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723674"/>
            <a:ext cx="8596668" cy="5415869"/>
          </a:xfrm>
        </p:spPr>
        <p:txBody>
          <a:bodyPr/>
          <a:lstStyle/>
          <a:p>
            <a:r>
              <a:rPr lang="en-US" dirty="0" smtClean="0"/>
              <a:t>Spirituality - being </a:t>
            </a:r>
            <a:r>
              <a:rPr lang="en-US" dirty="0"/>
              <a:t>concerned with the human spirit or soul as opposed to </a:t>
            </a:r>
            <a:r>
              <a:rPr lang="en-US" dirty="0" smtClean="0"/>
              <a:t>				material </a:t>
            </a:r>
            <a:r>
              <a:rPr lang="en-US" dirty="0"/>
              <a:t>or physical things</a:t>
            </a:r>
            <a:r>
              <a:rPr lang="en-US" dirty="0" smtClean="0"/>
              <a:t>.</a:t>
            </a:r>
          </a:p>
          <a:p>
            <a:r>
              <a:rPr lang="en-US" dirty="0" smtClean="0"/>
              <a:t>Religion vs spirituality</a:t>
            </a:r>
          </a:p>
          <a:p>
            <a:pPr lvl="1"/>
            <a:r>
              <a:rPr lang="en-US" b="1" i="1" dirty="0"/>
              <a:t>Religion </a:t>
            </a:r>
            <a:r>
              <a:rPr lang="en-US" dirty="0"/>
              <a:t>is a specific set of </a:t>
            </a:r>
            <a:r>
              <a:rPr lang="en-US" dirty="0" smtClean="0"/>
              <a:t>organized </a:t>
            </a:r>
            <a:r>
              <a:rPr lang="en-US" dirty="0"/>
              <a:t>beliefs and practices, usually shared by a community or group. </a:t>
            </a:r>
            <a:r>
              <a:rPr lang="en-US" b="1" i="1" dirty="0"/>
              <a:t>Spirituality</a:t>
            </a:r>
            <a:r>
              <a:rPr lang="en-US" dirty="0"/>
              <a:t> is more of an individual practice and has to do with having a sense of peace and purpose</a:t>
            </a:r>
            <a:r>
              <a:rPr lang="en-US" dirty="0" smtClean="0"/>
              <a:t>.</a:t>
            </a:r>
          </a:p>
          <a:p>
            <a:r>
              <a:rPr lang="en-US" dirty="0" smtClean="0"/>
              <a:t>Postmodern world </a:t>
            </a:r>
          </a:p>
          <a:p>
            <a:pPr lvl="1"/>
            <a:r>
              <a:rPr lang="en-US" dirty="0" smtClean="0"/>
              <a:t>Skeptical about truth – objective truth vs absolute truth</a:t>
            </a:r>
          </a:p>
          <a:p>
            <a:r>
              <a:rPr lang="en-US" dirty="0" smtClean="0"/>
              <a:t>Syncretism – effort to blend different religions and practices </a:t>
            </a:r>
          </a:p>
          <a:p>
            <a:pPr lvl="1"/>
            <a:r>
              <a:rPr lang="en-US" dirty="0" smtClean="0"/>
              <a:t>Results in developing own truth and beliefs based on what the individual wants and likes</a:t>
            </a:r>
          </a:p>
          <a:p>
            <a:r>
              <a:rPr lang="en-US" dirty="0" smtClean="0"/>
              <a:t>All faiths, religions, spiritualties seek to answer the same basic questions:</a:t>
            </a:r>
          </a:p>
          <a:p>
            <a:pPr lvl="1"/>
            <a:r>
              <a:rPr lang="en-US" dirty="0" smtClean="0"/>
              <a:t>Who am I?		Where did I come from? </a:t>
            </a:r>
          </a:p>
          <a:p>
            <a:pPr marL="457200" lvl="1" indent="0">
              <a:buNone/>
            </a:pPr>
            <a:r>
              <a:rPr lang="en-US" dirty="0"/>
              <a:t>	</a:t>
            </a:r>
            <a:r>
              <a:rPr lang="en-US" dirty="0" smtClean="0"/>
              <a:t>What is my purpose in life?		What happens after death?		</a:t>
            </a:r>
            <a:endParaRPr lang="en-US" dirty="0"/>
          </a:p>
          <a:p>
            <a:pPr lvl="1"/>
            <a:endParaRPr lang="en-US" dirty="0"/>
          </a:p>
        </p:txBody>
      </p:sp>
    </p:spTree>
    <p:extLst>
      <p:ext uri="{BB962C8B-B14F-4D97-AF65-F5344CB8AC3E}">
        <p14:creationId xmlns:p14="http://schemas.microsoft.com/office/powerpoint/2010/main" val="287125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4187"/>
          </a:xfrm>
        </p:spPr>
        <p:txBody>
          <a:bodyPr>
            <a:normAutofit/>
          </a:bodyPr>
          <a:lstStyle/>
          <a:p>
            <a:r>
              <a:rPr lang="en-US" sz="2800" dirty="0" smtClean="0"/>
              <a:t>Identify the legacy you wish to leave</a:t>
            </a:r>
            <a:endParaRPr lang="en-US" sz="2800" dirty="0"/>
          </a:p>
        </p:txBody>
      </p:sp>
      <p:sp>
        <p:nvSpPr>
          <p:cNvPr id="3" name="Content Placeholder 2"/>
          <p:cNvSpPr>
            <a:spLocks noGrp="1"/>
          </p:cNvSpPr>
          <p:nvPr>
            <p:ph idx="1"/>
          </p:nvPr>
        </p:nvSpPr>
        <p:spPr>
          <a:xfrm>
            <a:off x="677334" y="1531917"/>
            <a:ext cx="8596668" cy="4509445"/>
          </a:xfrm>
        </p:spPr>
        <p:txBody>
          <a:bodyPr>
            <a:normAutofit/>
          </a:bodyPr>
          <a:lstStyle/>
          <a:p>
            <a:r>
              <a:rPr lang="en-US" dirty="0"/>
              <a:t>What do you want your life to stand for?</a:t>
            </a:r>
          </a:p>
          <a:p>
            <a:r>
              <a:rPr lang="en-US" dirty="0"/>
              <a:t>How do you want to be remembered by your family and friends?</a:t>
            </a:r>
          </a:p>
          <a:p>
            <a:r>
              <a:rPr lang="en-US" dirty="0"/>
              <a:t>What will those beyond your circle of family and friends remember you for?</a:t>
            </a:r>
          </a:p>
          <a:p>
            <a:r>
              <a:rPr lang="en-US" dirty="0"/>
              <a:t>What kind of an impact do you want to have on your community?</a:t>
            </a:r>
          </a:p>
          <a:p>
            <a:r>
              <a:rPr lang="en-US" dirty="0"/>
              <a:t>How will the world be a better place because you were in it?</a:t>
            </a:r>
          </a:p>
          <a:p>
            <a:r>
              <a:rPr lang="en-US" dirty="0"/>
              <a:t>What contributions do you want to make to your field?</a:t>
            </a:r>
          </a:p>
          <a:p>
            <a:r>
              <a:rPr lang="en-US" dirty="0"/>
              <a:t>Whose lives will you have touched?</a:t>
            </a:r>
          </a:p>
          <a:p>
            <a:r>
              <a:rPr lang="en-US" dirty="0"/>
              <a:t>What lessons would you like to pass on to future generations?</a:t>
            </a:r>
          </a:p>
          <a:p>
            <a:r>
              <a:rPr lang="en-US" dirty="0"/>
              <a:t>What do you want to leave behind?</a:t>
            </a:r>
          </a:p>
          <a:p>
            <a:r>
              <a:rPr lang="en-US" dirty="0"/>
              <a:t>How can you serve</a:t>
            </a:r>
            <a:r>
              <a:rPr lang="en-US" dirty="0" smtClean="0"/>
              <a:t>?</a:t>
            </a:r>
          </a:p>
          <a:p>
            <a:r>
              <a:rPr lang="en-US" dirty="0" smtClean="0"/>
              <a:t>How will share your faith in God and a Christian lifestyle?</a:t>
            </a:r>
            <a:endParaRPr lang="en-US" dirty="0"/>
          </a:p>
          <a:p>
            <a:endParaRPr lang="en-US" dirty="0"/>
          </a:p>
        </p:txBody>
      </p:sp>
    </p:spTree>
    <p:extLst>
      <p:ext uri="{BB962C8B-B14F-4D97-AF65-F5344CB8AC3E}">
        <p14:creationId xmlns:p14="http://schemas.microsoft.com/office/powerpoint/2010/main" val="2088866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810"/>
          </a:xfrm>
        </p:spPr>
        <p:txBody>
          <a:bodyPr>
            <a:normAutofit/>
          </a:bodyPr>
          <a:lstStyle/>
          <a:p>
            <a:r>
              <a:rPr lang="en-US" sz="2800" dirty="0" smtClean="0"/>
              <a:t>Quotes about Legacies</a:t>
            </a:r>
            <a:endParaRPr lang="en-US" sz="2800" dirty="0"/>
          </a:p>
        </p:txBody>
      </p:sp>
      <p:sp>
        <p:nvSpPr>
          <p:cNvPr id="3" name="Content Placeholder 2"/>
          <p:cNvSpPr>
            <a:spLocks noGrp="1"/>
          </p:cNvSpPr>
          <p:nvPr>
            <p:ph idx="1"/>
          </p:nvPr>
        </p:nvSpPr>
        <p:spPr>
          <a:xfrm>
            <a:off x="677333" y="1294410"/>
            <a:ext cx="9511695" cy="5355772"/>
          </a:xfrm>
        </p:spPr>
        <p:txBody>
          <a:bodyPr>
            <a:normAutofit/>
          </a:bodyPr>
          <a:lstStyle/>
          <a:p>
            <a:r>
              <a:rPr lang="en-US" dirty="0"/>
              <a:t>“Carve your name on hearts, not tombstones. A legacy is etched into the minds of others and the stories they share about you.” —</a:t>
            </a:r>
            <a:r>
              <a:rPr lang="en-US" i="1" dirty="0"/>
              <a:t>Shannon L. </a:t>
            </a:r>
            <a:r>
              <a:rPr lang="en-US" i="1" dirty="0" smtClean="0"/>
              <a:t>Alder</a:t>
            </a:r>
          </a:p>
          <a:p>
            <a:endParaRPr lang="en-US" dirty="0"/>
          </a:p>
          <a:p>
            <a:r>
              <a:rPr lang="en-US" dirty="0"/>
              <a:t>“If you would not be forgotten as soon as you are dead, either </a:t>
            </a:r>
            <a:r>
              <a:rPr lang="en-US" dirty="0" smtClean="0"/>
              <a:t>write something worth reading or do something worth writing.” </a:t>
            </a:r>
            <a:r>
              <a:rPr lang="en-US" dirty="0"/>
              <a:t>—</a:t>
            </a:r>
            <a:r>
              <a:rPr lang="en-US" i="1" dirty="0"/>
              <a:t>Benjamin </a:t>
            </a:r>
            <a:r>
              <a:rPr lang="en-US" i="1" dirty="0" smtClean="0"/>
              <a:t>Franklin</a:t>
            </a:r>
          </a:p>
          <a:p>
            <a:endParaRPr lang="en-US" i="1" dirty="0" smtClean="0"/>
          </a:p>
          <a:p>
            <a:r>
              <a:rPr lang="en-US" dirty="0" smtClean="0"/>
              <a:t>“</a:t>
            </a:r>
            <a:r>
              <a:rPr lang="en-US" dirty="0"/>
              <a:t>That is your legacy on this Earth when you leave this Earth: how many hearts you touched.” —</a:t>
            </a:r>
            <a:r>
              <a:rPr lang="en-US" i="1" dirty="0"/>
              <a:t>Patti </a:t>
            </a:r>
            <a:r>
              <a:rPr lang="en-US" i="1" dirty="0" smtClean="0"/>
              <a:t>Davis</a:t>
            </a:r>
          </a:p>
          <a:p>
            <a:endParaRPr lang="en-US" dirty="0"/>
          </a:p>
          <a:p>
            <a:r>
              <a:rPr lang="en-US" dirty="0" smtClean="0"/>
              <a:t>“The great use of life is </a:t>
            </a:r>
            <a:r>
              <a:rPr lang="en-US" dirty="0"/>
              <a:t>to spend it for something that will outlast it.” —</a:t>
            </a:r>
            <a:r>
              <a:rPr lang="en-US" i="1" dirty="0"/>
              <a:t>William </a:t>
            </a:r>
            <a:r>
              <a:rPr lang="en-US" i="1" dirty="0" smtClean="0"/>
              <a:t>James</a:t>
            </a:r>
          </a:p>
          <a:p>
            <a:endParaRPr lang="en-US" i="1" dirty="0" smtClean="0"/>
          </a:p>
          <a:p>
            <a:r>
              <a:rPr lang="en-US" dirty="0"/>
              <a:t>“Your story is the greatest legacy that you will leave to your friends. It’s the longest-lasting legacy you will leave to your heirs.” —</a:t>
            </a:r>
            <a:r>
              <a:rPr lang="en-US" i="1" dirty="0"/>
              <a:t>Steve </a:t>
            </a:r>
            <a:r>
              <a:rPr lang="en-US" i="1" dirty="0" smtClean="0"/>
              <a:t>Saint</a:t>
            </a:r>
          </a:p>
          <a:p>
            <a:endParaRPr lang="en-US" dirty="0"/>
          </a:p>
          <a:p>
            <a:endParaRPr lang="en-US" dirty="0"/>
          </a:p>
        </p:txBody>
      </p:sp>
    </p:spTree>
    <p:extLst>
      <p:ext uri="{BB962C8B-B14F-4D97-AF65-F5344CB8AC3E}">
        <p14:creationId xmlns:p14="http://schemas.microsoft.com/office/powerpoint/2010/main" val="75978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1"/>
            <a:ext cx="8596668" cy="5431762"/>
          </a:xfrm>
        </p:spPr>
        <p:txBody>
          <a:bodyPr/>
          <a:lstStyle/>
          <a:p>
            <a:r>
              <a:rPr lang="en-US" dirty="0"/>
              <a:t>“We all die. The goal isn’t to live forever, the goal is to create something that will.” ~ Chuck Palahniuk</a:t>
            </a:r>
          </a:p>
          <a:p>
            <a:r>
              <a:rPr lang="en-US" dirty="0"/>
              <a:t>“While it is well enough to leave footprints on the sands of time, it is even more important to make sure they point in a commendable direction.” ~ James </a:t>
            </a:r>
            <a:r>
              <a:rPr lang="en-US" dirty="0" smtClean="0"/>
              <a:t>Cabell</a:t>
            </a:r>
          </a:p>
          <a:p>
            <a:r>
              <a:rPr lang="en-US" dirty="0"/>
              <a:t>“Our days are numbered. One of the primary goals in our lives should be to prepare for our last day. The legacy we leave is not just in our possessions, but in the quality of our lives. What preparations should we be making now? The greatest waste in all of our earth, which cannot be recycled or reclaimed, is our waste of the time that God has given us each day.” ― </a:t>
            </a:r>
            <a:r>
              <a:rPr lang="en-US" dirty="0" smtClean="0"/>
              <a:t>Billy </a:t>
            </a:r>
            <a:r>
              <a:rPr lang="en-US" dirty="0"/>
              <a:t>Graham</a:t>
            </a:r>
          </a:p>
          <a:p>
            <a:r>
              <a:rPr lang="en-US" dirty="0"/>
              <a:t>“A writer doesn’t dream of riches and fame, though those things are nice. A true writer longs to leave behind a piece of themselves, something that withstands the test of time and is passed down for generations.” ~ C.K. Webb</a:t>
            </a:r>
          </a:p>
          <a:p>
            <a:endParaRPr lang="en-US" dirty="0"/>
          </a:p>
          <a:p>
            <a:pPr marL="0" indent="0" algn="ctr">
              <a:buNone/>
            </a:pPr>
            <a:r>
              <a:rPr lang="en-US" dirty="0"/>
              <a:t>What will you legacy be? What will live on after you’re gone? </a:t>
            </a:r>
          </a:p>
        </p:txBody>
      </p:sp>
    </p:spTree>
    <p:extLst>
      <p:ext uri="{BB962C8B-B14F-4D97-AF65-F5344CB8AC3E}">
        <p14:creationId xmlns:p14="http://schemas.microsoft.com/office/powerpoint/2010/main" val="2525693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will you be known for when you leave this earth? </a:t>
            </a:r>
            <a:r>
              <a:rPr lang="en-US" dirty="0" smtClean="0"/>
              <a:t>The most influential people, the </a:t>
            </a:r>
            <a:r>
              <a:rPr lang="en-US" dirty="0"/>
              <a:t>ones who leave behind incredible legacies, will live on in the hearts of the people they touch. Physically, they will no longer be a part of society—but their principles, </a:t>
            </a:r>
            <a:r>
              <a:rPr lang="en-US" dirty="0" smtClean="0"/>
              <a:t>love for God, godly lifestyle, philosophies </a:t>
            </a:r>
            <a:r>
              <a:rPr lang="en-US" dirty="0"/>
              <a:t>and achievements will become immortal, spreading from generation to generation.</a:t>
            </a:r>
          </a:p>
          <a:p>
            <a:r>
              <a:rPr lang="en-US" dirty="0"/>
              <a:t>You can start making your mark on the world </a:t>
            </a:r>
            <a:r>
              <a:rPr lang="en-US" dirty="0" smtClean="0"/>
              <a:t>today. </a:t>
            </a:r>
            <a:endParaRPr lang="en-US" dirty="0"/>
          </a:p>
        </p:txBody>
      </p:sp>
    </p:spTree>
    <p:extLst>
      <p:ext uri="{BB962C8B-B14F-4D97-AF65-F5344CB8AC3E}">
        <p14:creationId xmlns:p14="http://schemas.microsoft.com/office/powerpoint/2010/main" val="183402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 We Trust God?</a:t>
            </a:r>
            <a:br>
              <a:rPr lang="en-US" dirty="0" smtClean="0"/>
            </a:br>
            <a:r>
              <a:rPr lang="en-US" sz="2800" dirty="0" smtClean="0"/>
              <a:t>Chapter 5</a:t>
            </a:r>
            <a:endParaRPr lang="en-US" sz="2800" dirty="0"/>
          </a:p>
        </p:txBody>
      </p:sp>
      <p:sp>
        <p:nvSpPr>
          <p:cNvPr id="3" name="Content Placeholder 2"/>
          <p:cNvSpPr>
            <a:spLocks noGrp="1"/>
          </p:cNvSpPr>
          <p:nvPr>
            <p:ph idx="1"/>
          </p:nvPr>
        </p:nvSpPr>
        <p:spPr/>
        <p:txBody>
          <a:bodyPr/>
          <a:lstStyle/>
          <a:p>
            <a:r>
              <a:rPr lang="en-US" dirty="0" smtClean="0"/>
              <a:t>Temporal value system vs eternal value system</a:t>
            </a:r>
          </a:p>
          <a:p>
            <a:endParaRPr lang="en-US" dirty="0"/>
          </a:p>
          <a:p>
            <a:r>
              <a:rPr lang="en-US" dirty="0" smtClean="0"/>
              <a:t>Prosperity knits a man to the world. He finds his place in it. (Lewis)</a:t>
            </a:r>
            <a:endParaRPr lang="en-US" dirty="0"/>
          </a:p>
          <a:p>
            <a:r>
              <a:rPr lang="en-US" dirty="0" smtClean="0"/>
              <a:t>But you, are you seeking great things for yourself? Do not seek them. (Jeremiah 45.5)</a:t>
            </a:r>
          </a:p>
          <a:p>
            <a:endParaRPr lang="en-US" dirty="0"/>
          </a:p>
        </p:txBody>
      </p:sp>
    </p:spTree>
    <p:extLst>
      <p:ext uri="{BB962C8B-B14F-4D97-AF65-F5344CB8AC3E}">
        <p14:creationId xmlns:p14="http://schemas.microsoft.com/office/powerpoint/2010/main" val="108679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609600"/>
            <a:ext cx="8596668" cy="791688"/>
          </a:xfrm>
        </p:spPr>
        <p:txBody>
          <a:bodyPr/>
          <a:lstStyle/>
          <a:p>
            <a:r>
              <a:rPr lang="en-US" dirty="0" smtClean="0"/>
              <a:t>      Temporal                  Eternal</a:t>
            </a:r>
            <a:endParaRPr lang="en-US" dirty="0"/>
          </a:p>
        </p:txBody>
      </p:sp>
      <p:sp>
        <p:nvSpPr>
          <p:cNvPr id="7" name="Content Placeholder 6"/>
          <p:cNvSpPr>
            <a:spLocks noGrp="1"/>
          </p:cNvSpPr>
          <p:nvPr>
            <p:ph sz="half" idx="1"/>
          </p:nvPr>
        </p:nvSpPr>
        <p:spPr>
          <a:xfrm>
            <a:off x="677334" y="1555668"/>
            <a:ext cx="4184035" cy="4485693"/>
          </a:xfrm>
        </p:spPr>
        <p:txBody>
          <a:bodyPr/>
          <a:lstStyle/>
          <a:p>
            <a:pPr marL="0" indent="0" algn="ctr">
              <a:buNone/>
            </a:pPr>
            <a:r>
              <a:rPr lang="en-US" dirty="0" smtClean="0"/>
              <a:t>Pleasure</a:t>
            </a:r>
          </a:p>
          <a:p>
            <a:pPr marL="0" indent="0" algn="ctr">
              <a:buNone/>
            </a:pPr>
            <a:r>
              <a:rPr lang="en-US" dirty="0" smtClean="0"/>
              <a:t>Recognition of people</a:t>
            </a:r>
          </a:p>
          <a:p>
            <a:pPr marL="0" indent="0" algn="ctr">
              <a:buNone/>
            </a:pPr>
            <a:r>
              <a:rPr lang="en-US" dirty="0" smtClean="0"/>
              <a:t>Popularity</a:t>
            </a:r>
          </a:p>
          <a:p>
            <a:pPr marL="0" indent="0" algn="ctr">
              <a:buNone/>
            </a:pPr>
            <a:r>
              <a:rPr lang="en-US" dirty="0" smtClean="0"/>
              <a:t>Wealth and status</a:t>
            </a:r>
          </a:p>
          <a:p>
            <a:pPr marL="0" indent="0" algn="ctr">
              <a:buNone/>
            </a:pPr>
            <a:r>
              <a:rPr lang="en-US" dirty="0" smtClean="0"/>
              <a:t>Power</a:t>
            </a:r>
          </a:p>
          <a:p>
            <a:pPr marL="0" indent="0" algn="ctr">
              <a:buNone/>
            </a:pPr>
            <a:endParaRPr lang="en-US" dirty="0"/>
          </a:p>
          <a:p>
            <a:pPr marL="0" indent="0" algn="ctr">
              <a:buNone/>
            </a:pPr>
            <a:r>
              <a:rPr lang="en-US" dirty="0" smtClean="0"/>
              <a:t>Leads to . . . </a:t>
            </a:r>
          </a:p>
          <a:p>
            <a:pPr marL="0" indent="0" algn="ctr">
              <a:buNone/>
            </a:pPr>
            <a:r>
              <a:rPr lang="en-US" dirty="0" smtClean="0"/>
              <a:t>Emptiness</a:t>
            </a:r>
          </a:p>
          <a:p>
            <a:pPr marL="0" indent="0" algn="ctr">
              <a:buNone/>
            </a:pPr>
            <a:r>
              <a:rPr lang="en-US" dirty="0" smtClean="0"/>
              <a:t>Delusion</a:t>
            </a:r>
          </a:p>
          <a:p>
            <a:pPr marL="0" indent="0" algn="ctr">
              <a:buNone/>
            </a:pPr>
            <a:r>
              <a:rPr lang="en-US" dirty="0" smtClean="0"/>
              <a:t>Foolishness</a:t>
            </a:r>
          </a:p>
        </p:txBody>
      </p:sp>
      <p:sp>
        <p:nvSpPr>
          <p:cNvPr id="8" name="Content Placeholder 7"/>
          <p:cNvSpPr>
            <a:spLocks noGrp="1"/>
          </p:cNvSpPr>
          <p:nvPr>
            <p:ph sz="half" idx="2"/>
          </p:nvPr>
        </p:nvSpPr>
        <p:spPr>
          <a:xfrm>
            <a:off x="5089970" y="1555669"/>
            <a:ext cx="4184034" cy="4485694"/>
          </a:xfrm>
        </p:spPr>
        <p:txBody>
          <a:bodyPr/>
          <a:lstStyle/>
          <a:p>
            <a:pPr marL="0" indent="0" algn="ctr">
              <a:buNone/>
            </a:pPr>
            <a:r>
              <a:rPr lang="en-US" dirty="0" smtClean="0"/>
              <a:t>Knowing God</a:t>
            </a:r>
          </a:p>
          <a:p>
            <a:pPr marL="0" indent="0" algn="ctr">
              <a:buNone/>
            </a:pPr>
            <a:r>
              <a:rPr lang="en-US" dirty="0" smtClean="0"/>
              <a:t>Approval of God</a:t>
            </a:r>
          </a:p>
          <a:p>
            <a:pPr marL="0" indent="0" algn="ctr">
              <a:buNone/>
            </a:pPr>
            <a:r>
              <a:rPr lang="en-US" dirty="0" smtClean="0"/>
              <a:t>Servanthood</a:t>
            </a:r>
          </a:p>
          <a:p>
            <a:pPr marL="0" indent="0" algn="ctr">
              <a:buNone/>
            </a:pPr>
            <a:r>
              <a:rPr lang="en-US" dirty="0" smtClean="0"/>
              <a:t>Integrity and Character</a:t>
            </a:r>
          </a:p>
          <a:p>
            <a:pPr marL="0" indent="0" algn="ctr">
              <a:buNone/>
            </a:pPr>
            <a:r>
              <a:rPr lang="en-US" dirty="0" smtClean="0"/>
              <a:t>Humility</a:t>
            </a:r>
          </a:p>
          <a:p>
            <a:pPr algn="ctr"/>
            <a:endParaRPr lang="en-US" dirty="0"/>
          </a:p>
          <a:p>
            <a:pPr marL="0" indent="0" algn="ctr">
              <a:buNone/>
            </a:pPr>
            <a:r>
              <a:rPr lang="en-US" dirty="0" smtClean="0"/>
              <a:t>Leads to. . . </a:t>
            </a:r>
          </a:p>
          <a:p>
            <a:pPr marL="0" indent="0" algn="ctr">
              <a:buNone/>
            </a:pPr>
            <a:r>
              <a:rPr lang="en-US" dirty="0" smtClean="0"/>
              <a:t>Fulfillment</a:t>
            </a:r>
          </a:p>
          <a:p>
            <a:pPr marL="0" indent="0" algn="ctr">
              <a:buNone/>
            </a:pPr>
            <a:r>
              <a:rPr lang="en-US" dirty="0" smtClean="0"/>
              <a:t>Reality</a:t>
            </a:r>
          </a:p>
          <a:p>
            <a:pPr marL="0" indent="0" algn="ctr">
              <a:buNone/>
            </a:pPr>
            <a:r>
              <a:rPr lang="en-US" dirty="0" smtClean="0"/>
              <a:t>Wisdom </a:t>
            </a:r>
            <a:endParaRPr lang="en-US" dirty="0"/>
          </a:p>
        </p:txBody>
      </p:sp>
    </p:spTree>
    <p:extLst>
      <p:ext uri="{BB962C8B-B14F-4D97-AF65-F5344CB8AC3E}">
        <p14:creationId xmlns:p14="http://schemas.microsoft.com/office/powerpoint/2010/main" val="3641847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677334" y="1223158"/>
            <a:ext cx="8596668" cy="5213267"/>
          </a:xfrm>
        </p:spPr>
        <p:txBody>
          <a:bodyPr/>
          <a:lstStyle/>
          <a:p>
            <a:r>
              <a:rPr lang="en-US" dirty="0" smtClean="0"/>
              <a:t>What the non-negotiables in your life?</a:t>
            </a:r>
          </a:p>
          <a:p>
            <a:r>
              <a:rPr lang="en-US" dirty="0" smtClean="0"/>
              <a:t>What the non-negotiables of your faith?</a:t>
            </a:r>
          </a:p>
          <a:p>
            <a:endParaRPr lang="en-US" dirty="0"/>
          </a:p>
          <a:p>
            <a:r>
              <a:rPr lang="en-US" dirty="0" smtClean="0"/>
              <a:t>Some non-negotiables of Christian faith . . . </a:t>
            </a:r>
          </a:p>
          <a:p>
            <a:pPr marL="0" indent="0">
              <a:buNone/>
            </a:pPr>
            <a:r>
              <a:rPr lang="en-US" dirty="0"/>
              <a:t>	</a:t>
            </a:r>
            <a:r>
              <a:rPr lang="en-US" dirty="0" smtClean="0"/>
              <a:t>	Life is about God and not about us.</a:t>
            </a:r>
          </a:p>
          <a:p>
            <a:pPr marL="0" indent="0">
              <a:buNone/>
            </a:pPr>
            <a:r>
              <a:rPr lang="en-US" dirty="0"/>
              <a:t>	</a:t>
            </a:r>
            <a:r>
              <a:rPr lang="en-US" dirty="0" smtClean="0"/>
              <a:t>	We exist to serve God not to persuade God to serve us.</a:t>
            </a:r>
          </a:p>
          <a:p>
            <a:pPr marL="0" indent="0">
              <a:buNone/>
            </a:pPr>
            <a:r>
              <a:rPr lang="en-US" dirty="0"/>
              <a:t>	</a:t>
            </a:r>
            <a:r>
              <a:rPr lang="en-US" dirty="0" smtClean="0"/>
              <a:t>	We were created by the Creator, so our highest purpose to </a:t>
            </a:r>
            <a:r>
              <a:rPr lang="en-US" dirty="0" err="1" smtClean="0"/>
              <a:t>to</a:t>
            </a:r>
            <a:r>
              <a:rPr lang="en-US" dirty="0" smtClean="0"/>
              <a:t> grow in 				knowledge of him and become more like him.</a:t>
            </a:r>
          </a:p>
          <a:p>
            <a:pPr marL="0" indent="0">
              <a:buNone/>
            </a:pPr>
            <a:r>
              <a:rPr lang="en-US" dirty="0"/>
              <a:t>	</a:t>
            </a:r>
            <a:r>
              <a:rPr lang="en-US" dirty="0" smtClean="0"/>
              <a:t>	The Bible is inspired by God, so we should desire to learn, understand, 			experience, and apply its truth.</a:t>
            </a:r>
          </a:p>
          <a:p>
            <a:pPr marL="0" indent="0">
              <a:buNone/>
            </a:pPr>
            <a:r>
              <a:rPr lang="en-US" dirty="0"/>
              <a:t>	</a:t>
            </a:r>
            <a:r>
              <a:rPr lang="en-US" dirty="0" smtClean="0"/>
              <a:t>	The truth of Scripture is countercultural. We are torn toward the 					temporal and away from the eternal.</a:t>
            </a:r>
          </a:p>
          <a:p>
            <a:pPr marL="0" indent="0">
              <a:buNone/>
            </a:pPr>
            <a:endParaRPr lang="en-US" dirty="0" smtClean="0"/>
          </a:p>
        </p:txBody>
      </p:sp>
    </p:spTree>
    <p:extLst>
      <p:ext uri="{BB962C8B-B14F-4D97-AF65-F5344CB8AC3E}">
        <p14:creationId xmlns:p14="http://schemas.microsoft.com/office/powerpoint/2010/main" val="1056704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 temporal things serve their use, but let eternal things be the object of your desire. (A Kempis)</a:t>
            </a:r>
          </a:p>
          <a:p>
            <a:endParaRPr lang="en-US" dirty="0"/>
          </a:p>
          <a:p>
            <a:r>
              <a:rPr lang="en-US" dirty="0" smtClean="0"/>
              <a:t>2 Corinthians 4.16-18</a:t>
            </a:r>
          </a:p>
          <a:p>
            <a:r>
              <a:rPr lang="en-US" dirty="0" smtClean="0"/>
              <a:t>Matt 6.33  and 6.19-24</a:t>
            </a:r>
          </a:p>
          <a:p>
            <a:r>
              <a:rPr lang="en-US" dirty="0" smtClean="0"/>
              <a:t>Luke 15.1-15</a:t>
            </a:r>
          </a:p>
          <a:p>
            <a:r>
              <a:rPr lang="en-US" dirty="0" smtClean="0"/>
              <a:t>Luke 10.17-24</a:t>
            </a:r>
          </a:p>
          <a:p>
            <a:endParaRPr lang="en-US" dirty="0"/>
          </a:p>
        </p:txBody>
      </p:sp>
      <p:pic>
        <p:nvPicPr>
          <p:cNvPr id="4" name="Picture 3"/>
          <p:cNvPicPr>
            <a:picLocks noChangeAspect="1"/>
          </p:cNvPicPr>
          <p:nvPr/>
        </p:nvPicPr>
        <p:blipFill>
          <a:blip r:embed="rId2"/>
          <a:stretch>
            <a:fillRect/>
          </a:stretch>
        </p:blipFill>
        <p:spPr>
          <a:xfrm>
            <a:off x="7065817" y="2636322"/>
            <a:ext cx="4037611" cy="3859481"/>
          </a:xfrm>
          <a:prstGeom prst="rect">
            <a:avLst/>
          </a:prstGeom>
        </p:spPr>
      </p:pic>
    </p:spTree>
    <p:extLst>
      <p:ext uri="{BB962C8B-B14F-4D97-AF65-F5344CB8AC3E}">
        <p14:creationId xmlns:p14="http://schemas.microsoft.com/office/powerpoint/2010/main" val="2200638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6 – 7 </a:t>
            </a:r>
            <a:br>
              <a:rPr lang="en-US" dirty="0" smtClean="0"/>
            </a:br>
            <a:r>
              <a:rPr lang="en-US" dirty="0" smtClean="0"/>
              <a:t>Spiritual Disciplines</a:t>
            </a:r>
            <a:endParaRPr lang="en-US" dirty="0"/>
          </a:p>
        </p:txBody>
      </p:sp>
      <p:sp>
        <p:nvSpPr>
          <p:cNvPr id="3" name="Content Placeholder 2"/>
          <p:cNvSpPr>
            <a:spLocks noGrp="1"/>
          </p:cNvSpPr>
          <p:nvPr>
            <p:ph idx="1"/>
          </p:nvPr>
        </p:nvSpPr>
        <p:spPr>
          <a:xfrm>
            <a:off x="677334" y="2160589"/>
            <a:ext cx="9590928" cy="4300172"/>
          </a:xfrm>
        </p:spPr>
        <p:txBody>
          <a:bodyPr/>
          <a:lstStyle/>
          <a:p>
            <a:r>
              <a:rPr lang="en-US" dirty="0" smtClean="0"/>
              <a:t>Discipline – area of study or a practice in which we engage on a regular business</a:t>
            </a:r>
          </a:p>
          <a:p>
            <a:r>
              <a:rPr lang="en-US" dirty="0" smtClean="0"/>
              <a:t>Spiritual disciplines aid in spiritual growth</a:t>
            </a:r>
          </a:p>
          <a:p>
            <a:r>
              <a:rPr lang="en-US" dirty="0" smtClean="0"/>
              <a:t>There are many spiritual disciplines – the most basic being</a:t>
            </a:r>
          </a:p>
          <a:p>
            <a:pPr marL="0" indent="0">
              <a:buNone/>
            </a:pPr>
            <a:r>
              <a:rPr lang="en-US" dirty="0"/>
              <a:t>	</a:t>
            </a:r>
            <a:r>
              <a:rPr lang="en-US" dirty="0" smtClean="0"/>
              <a:t>prayer	Scripture reading		fasting		worship</a:t>
            </a:r>
          </a:p>
          <a:p>
            <a:r>
              <a:rPr lang="en-US" dirty="0" smtClean="0"/>
              <a:t>Spiritual disciplines are grouped – inward, outward, corporate</a:t>
            </a:r>
          </a:p>
          <a:p>
            <a:pPr marL="0" indent="0">
              <a:buNone/>
            </a:pPr>
            <a:r>
              <a:rPr lang="en-US" dirty="0"/>
              <a:t>	</a:t>
            </a:r>
            <a:r>
              <a:rPr lang="en-US" dirty="0" smtClean="0"/>
              <a:t>	Inward – meditation, prayer, fasting, study</a:t>
            </a:r>
          </a:p>
          <a:p>
            <a:pPr marL="0" indent="0">
              <a:buNone/>
            </a:pPr>
            <a:r>
              <a:rPr lang="en-US" dirty="0"/>
              <a:t>	</a:t>
            </a:r>
            <a:r>
              <a:rPr lang="en-US" dirty="0" smtClean="0"/>
              <a:t>	Outward – simplicity, solitude, submission, service</a:t>
            </a:r>
          </a:p>
          <a:p>
            <a:pPr marL="0" indent="0">
              <a:buNone/>
            </a:pPr>
            <a:r>
              <a:rPr lang="en-US" dirty="0"/>
              <a:t>	</a:t>
            </a:r>
            <a:r>
              <a:rPr lang="en-US" dirty="0" smtClean="0"/>
              <a:t>	Corporate – confession, worship, guidance, celebration </a:t>
            </a:r>
          </a:p>
          <a:p>
            <a:pPr marL="0" indent="0">
              <a:buNone/>
            </a:pPr>
            <a:endParaRPr lang="en-US" dirty="0" smtClean="0"/>
          </a:p>
          <a:p>
            <a:endParaRPr lang="en-US" dirty="0"/>
          </a:p>
        </p:txBody>
      </p:sp>
    </p:spTree>
    <p:extLst>
      <p:ext uri="{BB962C8B-B14F-4D97-AF65-F5344CB8AC3E}">
        <p14:creationId xmlns:p14="http://schemas.microsoft.com/office/powerpoint/2010/main" val="1393535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59830"/>
          </a:xfrm>
        </p:spPr>
        <p:txBody>
          <a:bodyPr>
            <a:normAutofit fontScale="90000"/>
          </a:bodyPr>
          <a:lstStyle/>
          <a:p>
            <a:endParaRPr lang="en-US" dirty="0"/>
          </a:p>
        </p:txBody>
      </p:sp>
      <p:sp>
        <p:nvSpPr>
          <p:cNvPr id="3" name="Content Placeholder 2"/>
          <p:cNvSpPr>
            <a:spLocks noGrp="1"/>
          </p:cNvSpPr>
          <p:nvPr>
            <p:ph idx="1"/>
          </p:nvPr>
        </p:nvSpPr>
        <p:spPr>
          <a:xfrm>
            <a:off x="677334" y="1019331"/>
            <a:ext cx="8596668" cy="5726243"/>
          </a:xfrm>
        </p:spPr>
        <p:txBody>
          <a:bodyPr/>
          <a:lstStyle/>
          <a:p>
            <a:r>
              <a:rPr lang="en-US" dirty="0" smtClean="0"/>
              <a:t>Spiritual Disciplines include:</a:t>
            </a:r>
          </a:p>
          <a:p>
            <a:pPr marL="0" indent="0">
              <a:buNone/>
            </a:pPr>
            <a:r>
              <a:rPr lang="en-US" dirty="0"/>
              <a:t>	</a:t>
            </a:r>
            <a:r>
              <a:rPr lang="en-US" dirty="0" smtClean="0"/>
              <a:t>Solitude and Silence</a:t>
            </a:r>
          </a:p>
          <a:p>
            <a:pPr marL="0" indent="0">
              <a:buNone/>
            </a:pPr>
            <a:r>
              <a:rPr lang="en-US" dirty="0"/>
              <a:t>	</a:t>
            </a:r>
            <a:r>
              <a:rPr lang="en-US" dirty="0" smtClean="0"/>
              <a:t>Prayer</a:t>
            </a:r>
          </a:p>
          <a:p>
            <a:pPr marL="0" indent="0">
              <a:buNone/>
            </a:pPr>
            <a:r>
              <a:rPr lang="en-US" dirty="0"/>
              <a:t>	</a:t>
            </a:r>
            <a:r>
              <a:rPr lang="en-US" dirty="0" smtClean="0"/>
              <a:t>Journaling</a:t>
            </a:r>
          </a:p>
          <a:p>
            <a:pPr marL="0" indent="0">
              <a:buNone/>
            </a:pPr>
            <a:r>
              <a:rPr lang="en-US" dirty="0"/>
              <a:t>	</a:t>
            </a:r>
            <a:r>
              <a:rPr lang="en-US" dirty="0" smtClean="0"/>
              <a:t>Study &amp; Meditation</a:t>
            </a:r>
          </a:p>
          <a:p>
            <a:pPr marL="0" indent="0">
              <a:buNone/>
            </a:pPr>
            <a:r>
              <a:rPr lang="en-US" dirty="0"/>
              <a:t>	</a:t>
            </a:r>
            <a:r>
              <a:rPr lang="en-US" dirty="0" smtClean="0"/>
              <a:t>Fasting &amp; Chastity </a:t>
            </a:r>
          </a:p>
          <a:p>
            <a:pPr marL="0" indent="0">
              <a:buNone/>
            </a:pPr>
            <a:r>
              <a:rPr lang="en-US" dirty="0"/>
              <a:t>	</a:t>
            </a:r>
            <a:r>
              <a:rPr lang="en-US" dirty="0" smtClean="0"/>
              <a:t>Secrecy </a:t>
            </a:r>
          </a:p>
          <a:p>
            <a:pPr marL="0" indent="0">
              <a:buNone/>
            </a:pPr>
            <a:r>
              <a:rPr lang="en-US" dirty="0"/>
              <a:t>	</a:t>
            </a:r>
            <a:r>
              <a:rPr lang="en-US" dirty="0" smtClean="0"/>
              <a:t>Confession</a:t>
            </a:r>
          </a:p>
          <a:p>
            <a:pPr marL="0" indent="0">
              <a:buNone/>
            </a:pPr>
            <a:r>
              <a:rPr lang="en-US" dirty="0"/>
              <a:t>	</a:t>
            </a:r>
            <a:r>
              <a:rPr lang="en-US" dirty="0" smtClean="0"/>
              <a:t>Fellowship</a:t>
            </a:r>
          </a:p>
          <a:p>
            <a:pPr marL="0" indent="0">
              <a:buNone/>
            </a:pPr>
            <a:r>
              <a:rPr lang="en-US" dirty="0"/>
              <a:t>	</a:t>
            </a:r>
            <a:r>
              <a:rPr lang="en-US" dirty="0" smtClean="0"/>
              <a:t>Submission &amp; Guidance</a:t>
            </a:r>
          </a:p>
          <a:p>
            <a:pPr marL="0" indent="0">
              <a:buNone/>
            </a:pPr>
            <a:r>
              <a:rPr lang="en-US" dirty="0"/>
              <a:t>	</a:t>
            </a:r>
            <a:r>
              <a:rPr lang="en-US" dirty="0" smtClean="0"/>
              <a:t>Simplicity, Stewardship (giving), Sacrifice</a:t>
            </a:r>
          </a:p>
          <a:p>
            <a:pPr marL="0" indent="0">
              <a:buNone/>
            </a:pPr>
            <a:r>
              <a:rPr lang="en-US" dirty="0"/>
              <a:t>	</a:t>
            </a:r>
            <a:r>
              <a:rPr lang="en-US" dirty="0" smtClean="0"/>
              <a:t>Worship &amp; Celebration</a:t>
            </a:r>
          </a:p>
          <a:p>
            <a:pPr marL="0" indent="0">
              <a:buNone/>
            </a:pPr>
            <a:r>
              <a:rPr lang="en-US" dirty="0"/>
              <a:t>	</a:t>
            </a:r>
            <a:r>
              <a:rPr lang="en-US" dirty="0" smtClean="0"/>
              <a:t>Service</a:t>
            </a:r>
          </a:p>
          <a:p>
            <a:pPr marL="0" indent="0">
              <a:buNone/>
            </a:pPr>
            <a:r>
              <a:rPr lang="en-US" dirty="0"/>
              <a:t>	</a:t>
            </a:r>
            <a:r>
              <a:rPr lang="en-US" dirty="0" smtClean="0"/>
              <a:t>Witness </a:t>
            </a:r>
            <a:endParaRPr lang="en-US" dirty="0"/>
          </a:p>
        </p:txBody>
      </p:sp>
    </p:spTree>
    <p:extLst>
      <p:ext uri="{BB962C8B-B14F-4D97-AF65-F5344CB8AC3E}">
        <p14:creationId xmlns:p14="http://schemas.microsoft.com/office/powerpoint/2010/main" val="43665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People fail to discern the difference between the ‘spirit of truth and the spirit of error’ (1 </a:t>
            </a:r>
            <a:r>
              <a:rPr lang="en-US" dirty="0" err="1"/>
              <a:t>Jn</a:t>
            </a:r>
            <a:r>
              <a:rPr lang="en-US" dirty="0"/>
              <a:t> 4:6)</a:t>
            </a:r>
          </a:p>
          <a:p>
            <a:r>
              <a:rPr lang="en-US" dirty="0"/>
              <a:t>Christian spirituality is lifelong response to God’s interaction with those who trust the person and work of Jesus Christ.</a:t>
            </a:r>
          </a:p>
          <a:p>
            <a:endParaRPr lang="en-US" dirty="0"/>
          </a:p>
        </p:txBody>
      </p:sp>
    </p:spTree>
    <p:extLst>
      <p:ext uri="{BB962C8B-B14F-4D97-AF65-F5344CB8AC3E}">
        <p14:creationId xmlns:p14="http://schemas.microsoft.com/office/powerpoint/2010/main" val="1659417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8</a:t>
            </a:r>
            <a:br>
              <a:rPr lang="en-US" dirty="0" smtClean="0"/>
            </a:br>
            <a:r>
              <a:rPr lang="en-US" dirty="0" smtClean="0"/>
              <a:t>Our Identity in Christ</a:t>
            </a:r>
            <a:endParaRPr lang="en-US" dirty="0"/>
          </a:p>
        </p:txBody>
      </p:sp>
      <p:sp>
        <p:nvSpPr>
          <p:cNvPr id="3" name="Content Placeholder 2"/>
          <p:cNvSpPr>
            <a:spLocks noGrp="1"/>
          </p:cNvSpPr>
          <p:nvPr>
            <p:ph idx="1"/>
          </p:nvPr>
        </p:nvSpPr>
        <p:spPr/>
        <p:txBody>
          <a:bodyPr/>
          <a:lstStyle/>
          <a:p>
            <a:r>
              <a:rPr lang="en-US" dirty="0" smtClean="0"/>
              <a:t>Our new identify in Christ can transform us</a:t>
            </a:r>
          </a:p>
          <a:p>
            <a:r>
              <a:rPr lang="en-US" dirty="0" smtClean="0"/>
              <a:t>Do I see a need to be transformed?</a:t>
            </a:r>
          </a:p>
          <a:p>
            <a:r>
              <a:rPr lang="en-US" dirty="0" smtClean="0"/>
              <a:t>Spiritual life is not doing things for Jesus but allowing Christ to work in and through us. </a:t>
            </a:r>
          </a:p>
          <a:p>
            <a:r>
              <a:rPr lang="en-US" dirty="0" smtClean="0"/>
              <a:t>Our God-given needs:</a:t>
            </a:r>
          </a:p>
          <a:p>
            <a:pPr marL="0" indent="0">
              <a:buNone/>
            </a:pPr>
            <a:r>
              <a:rPr lang="en-US" dirty="0"/>
              <a:t>	</a:t>
            </a:r>
            <a:r>
              <a:rPr lang="en-US" dirty="0" smtClean="0"/>
              <a:t>love &amp; acceptance</a:t>
            </a:r>
          </a:p>
          <a:p>
            <a:pPr marL="0" indent="0">
              <a:buNone/>
            </a:pPr>
            <a:r>
              <a:rPr lang="en-US" dirty="0"/>
              <a:t>	</a:t>
            </a:r>
            <a:r>
              <a:rPr lang="en-US" dirty="0" smtClean="0"/>
              <a:t>significance and identity</a:t>
            </a:r>
          </a:p>
          <a:p>
            <a:pPr marL="0" indent="0">
              <a:buNone/>
            </a:pPr>
            <a:r>
              <a:rPr lang="en-US" dirty="0"/>
              <a:t>	</a:t>
            </a:r>
            <a:r>
              <a:rPr lang="en-US" dirty="0" smtClean="0"/>
              <a:t>competence &amp; fulfillment</a:t>
            </a:r>
            <a:endParaRPr lang="en-US" dirty="0"/>
          </a:p>
        </p:txBody>
      </p:sp>
    </p:spTree>
    <p:extLst>
      <p:ext uri="{BB962C8B-B14F-4D97-AF65-F5344CB8AC3E}">
        <p14:creationId xmlns:p14="http://schemas.microsoft.com/office/powerpoint/2010/main" val="3620661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841"/>
          </a:xfrm>
        </p:spPr>
        <p:txBody>
          <a:bodyPr/>
          <a:lstStyle/>
          <a:p>
            <a:r>
              <a:rPr lang="en-US" dirty="0" smtClean="0"/>
              <a:t>Spiritual Life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4421278"/>
              </p:ext>
            </p:extLst>
          </p:nvPr>
        </p:nvGraphicFramePr>
        <p:xfrm>
          <a:off x="1427966" y="1567840"/>
          <a:ext cx="7177414" cy="4594964"/>
        </p:xfrm>
        <a:graphic>
          <a:graphicData uri="http://schemas.openxmlformats.org/drawingml/2006/table">
            <a:tbl>
              <a:tblPr firstRow="1" firstCol="1" bandRow="1">
                <a:tableStyleId>{5C22544A-7EE6-4342-B048-85BDC9FD1C3A}</a:tableStyleId>
              </a:tblPr>
              <a:tblGrid>
                <a:gridCol w="3588707">
                  <a:extLst>
                    <a:ext uri="{9D8B030D-6E8A-4147-A177-3AD203B41FA5}">
                      <a16:colId xmlns:a16="http://schemas.microsoft.com/office/drawing/2014/main" val="1440216039"/>
                    </a:ext>
                  </a:extLst>
                </a:gridCol>
                <a:gridCol w="3588707">
                  <a:extLst>
                    <a:ext uri="{9D8B030D-6E8A-4147-A177-3AD203B41FA5}">
                      <a16:colId xmlns:a16="http://schemas.microsoft.com/office/drawing/2014/main" val="2864438514"/>
                    </a:ext>
                  </a:extLst>
                </a:gridCol>
              </a:tblGrid>
              <a:tr h="417724">
                <a:tc>
                  <a:txBody>
                    <a:bodyPr/>
                    <a:lstStyle/>
                    <a:p>
                      <a:pPr marL="0" marR="0" algn="ctr">
                        <a:lnSpc>
                          <a:spcPct val="107000"/>
                        </a:lnSpc>
                        <a:spcBef>
                          <a:spcPts val="0"/>
                        </a:spcBef>
                        <a:spcAft>
                          <a:spcPts val="0"/>
                        </a:spcAft>
                      </a:pPr>
                      <a:r>
                        <a:rPr lang="en-US" sz="1200">
                          <a:effectLst/>
                        </a:rPr>
                        <a:t>IS NOT</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IS</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46907444"/>
                  </a:ext>
                </a:extLst>
              </a:tr>
              <a:tr h="417724">
                <a:tc>
                  <a:txBody>
                    <a:bodyPr/>
                    <a:lstStyle/>
                    <a:p>
                      <a:pPr marL="0" marR="0" algn="ctr">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42873289"/>
                  </a:ext>
                </a:extLst>
              </a:tr>
              <a:tr h="417724">
                <a:tc>
                  <a:txBody>
                    <a:bodyPr/>
                    <a:lstStyle/>
                    <a:p>
                      <a:pPr marL="0" marR="0">
                        <a:lnSpc>
                          <a:spcPct val="107000"/>
                        </a:lnSpc>
                        <a:spcBef>
                          <a:spcPts val="0"/>
                        </a:spcBef>
                        <a:spcAft>
                          <a:spcPts val="0"/>
                        </a:spcAft>
                      </a:pPr>
                      <a:r>
                        <a:rPr lang="en-US" sz="1200">
                          <a:effectLst/>
                        </a:rPr>
                        <a:t>Crisis</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Continual Process</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41683844"/>
                  </a:ext>
                </a:extLst>
              </a:tr>
              <a:tr h="417724">
                <a:tc>
                  <a:txBody>
                    <a:bodyPr/>
                    <a:lstStyle/>
                    <a:p>
                      <a:pPr marL="0" marR="0">
                        <a:lnSpc>
                          <a:spcPct val="107000"/>
                        </a:lnSpc>
                        <a:spcBef>
                          <a:spcPts val="0"/>
                        </a:spcBef>
                        <a:spcAft>
                          <a:spcPts val="0"/>
                        </a:spcAft>
                      </a:pPr>
                      <a:r>
                        <a:rPr lang="en-US" sz="1200">
                          <a:effectLst/>
                        </a:rPr>
                        <a:t>Knowledge</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Obedience</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730567998"/>
                  </a:ext>
                </a:extLst>
              </a:tr>
              <a:tr h="417724">
                <a:tc>
                  <a:txBody>
                    <a:bodyPr/>
                    <a:lstStyle/>
                    <a:p>
                      <a:pPr marL="0" marR="0">
                        <a:lnSpc>
                          <a:spcPct val="107000"/>
                        </a:lnSpc>
                        <a:spcBef>
                          <a:spcPts val="0"/>
                        </a:spcBef>
                        <a:spcAft>
                          <a:spcPts val="0"/>
                        </a:spcAft>
                      </a:pPr>
                      <a:r>
                        <a:rPr lang="en-US" sz="1200">
                          <a:effectLst/>
                        </a:rPr>
                        <a:t>External</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Internal</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62312924"/>
                  </a:ext>
                </a:extLst>
              </a:tr>
              <a:tr h="417724">
                <a:tc>
                  <a:txBody>
                    <a:bodyPr/>
                    <a:lstStyle/>
                    <a:p>
                      <a:pPr marL="0" marR="0">
                        <a:lnSpc>
                          <a:spcPct val="107000"/>
                        </a:lnSpc>
                        <a:spcBef>
                          <a:spcPts val="0"/>
                        </a:spcBef>
                        <a:spcAft>
                          <a:spcPts val="0"/>
                        </a:spcAft>
                      </a:pPr>
                      <a:r>
                        <a:rPr lang="en-US" sz="1200" dirty="0">
                          <a:effectLst/>
                        </a:rPr>
                        <a:t>Automatic</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rPr>
                        <a:t>Cultivated</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73582783"/>
                  </a:ext>
                </a:extLst>
              </a:tr>
              <a:tr h="417724">
                <a:tc>
                  <a:txBody>
                    <a:bodyPr/>
                    <a:lstStyle/>
                    <a:p>
                      <a:pPr marL="0" marR="0">
                        <a:lnSpc>
                          <a:spcPct val="107000"/>
                        </a:lnSpc>
                        <a:spcBef>
                          <a:spcPts val="0"/>
                        </a:spcBef>
                        <a:spcAft>
                          <a:spcPts val="0"/>
                        </a:spcAft>
                      </a:pPr>
                      <a:r>
                        <a:rPr lang="en-US" sz="1200">
                          <a:effectLst/>
                        </a:rPr>
                        <a:t>Self-energized (accomplished)</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Divinely enabled</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03750828"/>
                  </a:ext>
                </a:extLst>
              </a:tr>
              <a:tr h="417724">
                <a:tc>
                  <a:txBody>
                    <a:bodyPr/>
                    <a:lstStyle/>
                    <a:p>
                      <a:pPr marL="0" marR="0">
                        <a:lnSpc>
                          <a:spcPct val="107000"/>
                        </a:lnSpc>
                        <a:spcBef>
                          <a:spcPts val="0"/>
                        </a:spcBef>
                        <a:spcAft>
                          <a:spcPts val="0"/>
                        </a:spcAft>
                      </a:pPr>
                      <a:r>
                        <a:rPr lang="en-US" sz="1200">
                          <a:effectLst/>
                        </a:rPr>
                        <a:t>Dream</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Discipline</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29021493"/>
                  </a:ext>
                </a:extLst>
              </a:tr>
              <a:tr h="417724">
                <a:tc>
                  <a:txBody>
                    <a:bodyPr/>
                    <a:lstStyle/>
                    <a:p>
                      <a:pPr marL="0" marR="0">
                        <a:lnSpc>
                          <a:spcPct val="107000"/>
                        </a:lnSpc>
                        <a:spcBef>
                          <a:spcPts val="0"/>
                        </a:spcBef>
                        <a:spcAft>
                          <a:spcPts val="0"/>
                        </a:spcAft>
                      </a:pPr>
                      <a:r>
                        <a:rPr lang="en-US" sz="1200">
                          <a:effectLst/>
                        </a:rPr>
                        <a:t>List of rules</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Life of Relationship</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96604243"/>
                  </a:ext>
                </a:extLst>
              </a:tr>
              <a:tr h="417724">
                <a:tc>
                  <a:txBody>
                    <a:bodyPr/>
                    <a:lstStyle/>
                    <a:p>
                      <a:pPr marL="0" marR="0">
                        <a:lnSpc>
                          <a:spcPct val="107000"/>
                        </a:lnSpc>
                        <a:spcBef>
                          <a:spcPts val="0"/>
                        </a:spcBef>
                        <a:spcAft>
                          <a:spcPts val="0"/>
                        </a:spcAft>
                      </a:pPr>
                      <a:r>
                        <a:rPr lang="en-US" sz="1200">
                          <a:effectLst/>
                        </a:rPr>
                        <a:t>Endured</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Enjoyed</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94513909"/>
                  </a:ext>
                </a:extLst>
              </a:tr>
              <a:tr h="417724">
                <a:tc>
                  <a:txBody>
                    <a:bodyPr/>
                    <a:lstStyle/>
                    <a:p>
                      <a:pPr marL="0" marR="0">
                        <a:lnSpc>
                          <a:spcPct val="107000"/>
                        </a:lnSpc>
                        <a:spcBef>
                          <a:spcPts val="0"/>
                        </a:spcBef>
                        <a:spcAft>
                          <a:spcPts val="0"/>
                        </a:spcAft>
                      </a:pPr>
                      <a:r>
                        <a:rPr lang="en-US" sz="1200">
                          <a:effectLst/>
                        </a:rPr>
                        <a:t>Theoretical</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rPr>
                        <a:t>Practical</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52808960"/>
                  </a:ext>
                </a:extLst>
              </a:tr>
            </a:tbl>
          </a:graphicData>
        </a:graphic>
      </p:graphicFrame>
      <p:sp>
        <p:nvSpPr>
          <p:cNvPr id="5" name="Rectangle 1"/>
          <p:cNvSpPr>
            <a:spLocks noChangeArrowheads="1"/>
          </p:cNvSpPr>
          <p:nvPr/>
        </p:nvSpPr>
        <p:spPr bwMode="auto">
          <a:xfrm>
            <a:off x="-561825" y="0"/>
            <a:ext cx="13607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58176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3564"/>
          </a:xfrm>
        </p:spPr>
        <p:txBody>
          <a:bodyPr/>
          <a:lstStyle/>
          <a:p>
            <a:r>
              <a:rPr lang="en-US" dirty="0" smtClean="0"/>
              <a:t>10 Principles </a:t>
            </a:r>
            <a:endParaRPr lang="en-US" dirty="0"/>
          </a:p>
        </p:txBody>
      </p:sp>
      <p:sp>
        <p:nvSpPr>
          <p:cNvPr id="3" name="Content Placeholder 2"/>
          <p:cNvSpPr>
            <a:spLocks noGrp="1"/>
          </p:cNvSpPr>
          <p:nvPr>
            <p:ph idx="1"/>
          </p:nvPr>
        </p:nvSpPr>
        <p:spPr>
          <a:xfrm>
            <a:off x="677333" y="1413164"/>
            <a:ext cx="9428567" cy="5201391"/>
          </a:xfrm>
        </p:spPr>
        <p:txBody>
          <a:bodyPr>
            <a:normAutofit/>
          </a:bodyPr>
          <a:lstStyle/>
          <a:p>
            <a:r>
              <a:rPr lang="en-US" dirty="0" smtClean="0"/>
              <a:t>1. My self-life is exchanged for Christ’s life.</a:t>
            </a:r>
          </a:p>
          <a:p>
            <a:r>
              <a:rPr lang="en-US" dirty="0" smtClean="0"/>
              <a:t>2. Identity with his death, burial, resurrection, and ascension</a:t>
            </a:r>
          </a:p>
          <a:p>
            <a:pPr marL="0" indent="0">
              <a:buNone/>
            </a:pPr>
            <a:r>
              <a:rPr lang="en-US" dirty="0"/>
              <a:t>	</a:t>
            </a:r>
            <a:r>
              <a:rPr lang="en-US" dirty="0" smtClean="0"/>
              <a:t>	 </a:t>
            </a:r>
            <a:r>
              <a:rPr lang="en-US" dirty="0"/>
              <a:t>means our old life has been exchanged for the life of Christ. </a:t>
            </a:r>
            <a:endParaRPr lang="en-US" dirty="0" smtClean="0"/>
          </a:p>
          <a:p>
            <a:r>
              <a:rPr lang="en-US" dirty="0" smtClean="0"/>
              <a:t>3. Who does God say I am?  (refer to chapter 3)</a:t>
            </a:r>
          </a:p>
          <a:p>
            <a:r>
              <a:rPr lang="en-US" dirty="0" smtClean="0"/>
              <a:t>4. Must now truths &amp; by faith acknowledge them to be true (Ro 8.6-13)</a:t>
            </a:r>
          </a:p>
          <a:p>
            <a:r>
              <a:rPr lang="en-US" dirty="0" smtClean="0"/>
              <a:t>5. Basis of salvation is also basis of sanctification </a:t>
            </a:r>
          </a:p>
          <a:p>
            <a:r>
              <a:rPr lang="en-US" dirty="0" smtClean="0"/>
              <a:t>6. Parts of the process:   </a:t>
            </a:r>
          </a:p>
          <a:p>
            <a:pPr marL="0" indent="0">
              <a:buNone/>
            </a:pPr>
            <a:r>
              <a:rPr lang="en-US" dirty="0"/>
              <a:t>	</a:t>
            </a:r>
            <a:r>
              <a:rPr lang="en-US" dirty="0" smtClean="0"/>
              <a:t>	brokenness, realizing my lack of resources and efforts, unconditional surrender</a:t>
            </a:r>
          </a:p>
          <a:p>
            <a:r>
              <a:rPr lang="en-US" dirty="0" smtClean="0"/>
              <a:t>7. Christ lives his life in and through us (</a:t>
            </a:r>
            <a:r>
              <a:rPr lang="en-US" dirty="0" err="1" smtClean="0"/>
              <a:t>Jn</a:t>
            </a:r>
            <a:r>
              <a:rPr lang="en-US" dirty="0" smtClean="0"/>
              <a:t> 15.1-8)</a:t>
            </a:r>
          </a:p>
          <a:p>
            <a:r>
              <a:rPr lang="en-US" dirty="0" smtClean="0"/>
              <a:t>8. Truths must move from my head to my heart (</a:t>
            </a:r>
            <a:r>
              <a:rPr lang="en-US" dirty="0" err="1" smtClean="0"/>
              <a:t>Eph</a:t>
            </a:r>
            <a:r>
              <a:rPr lang="en-US" dirty="0" smtClean="0"/>
              <a:t> 1.17-19)</a:t>
            </a:r>
          </a:p>
          <a:p>
            <a:r>
              <a:rPr lang="en-US" dirty="0" smtClean="0"/>
              <a:t>9. Spiritual life is inside-out not outside-in (</a:t>
            </a:r>
            <a:r>
              <a:rPr lang="en-US" dirty="0" err="1" smtClean="0"/>
              <a:t>Eph</a:t>
            </a:r>
            <a:r>
              <a:rPr lang="en-US" dirty="0" smtClean="0"/>
              <a:t> 1.17-19 &amp; Phil 2.12-13)</a:t>
            </a:r>
          </a:p>
          <a:p>
            <a:r>
              <a:rPr lang="en-US" dirty="0" smtClean="0"/>
              <a:t>10. Not trying to do things for Jesus but realizing and believing what he has already done (Gal 2.20 &amp; 2 Co 5.17)</a:t>
            </a:r>
            <a:endParaRPr lang="en-US" dirty="0"/>
          </a:p>
        </p:txBody>
      </p:sp>
    </p:spTree>
    <p:extLst>
      <p:ext uri="{BB962C8B-B14F-4D97-AF65-F5344CB8AC3E}">
        <p14:creationId xmlns:p14="http://schemas.microsoft.com/office/powerpoint/2010/main" val="2654173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457195"/>
          </a:xfrm>
        </p:spPr>
        <p:txBody>
          <a:bodyPr>
            <a:normAutofit fontScale="90000"/>
          </a:bodyPr>
          <a:lstStyle/>
          <a:p>
            <a:r>
              <a:rPr lang="en-US" dirty="0" smtClean="0"/>
              <a:t>You Say						</a:t>
            </a:r>
            <a:r>
              <a:rPr lang="en-US" dirty="0"/>
              <a:t/>
            </a:r>
            <a:br>
              <a:rPr lang="en-US" dirty="0"/>
            </a:br>
            <a:r>
              <a:rPr lang="en-US" dirty="0" smtClean="0"/>
              <a:t> 		</a:t>
            </a:r>
            <a:r>
              <a:rPr lang="en-US" sz="3100" dirty="0" smtClean="0"/>
              <a:t>by Lauren Daigle</a:t>
            </a:r>
            <a:r>
              <a:rPr lang="en-US" dirty="0" smtClean="0"/>
              <a:t>								</a:t>
            </a:r>
            <a:br>
              <a:rPr lang="en-US" dirty="0" smtClean="0"/>
            </a:br>
            <a:r>
              <a:rPr lang="en-US" dirty="0" smtClean="0"/>
              <a:t>				</a:t>
            </a:r>
            <a:r>
              <a:rPr lang="en-US" sz="2000" dirty="0" smtClean="0"/>
              <a:t>(find the song online to listen)</a:t>
            </a:r>
            <a:endParaRPr lang="en-US" sz="2800" dirty="0"/>
          </a:p>
        </p:txBody>
      </p:sp>
      <p:sp>
        <p:nvSpPr>
          <p:cNvPr id="3" name="Content Placeholder 2"/>
          <p:cNvSpPr>
            <a:spLocks noGrp="1"/>
          </p:cNvSpPr>
          <p:nvPr>
            <p:ph idx="1"/>
          </p:nvPr>
        </p:nvSpPr>
        <p:spPr>
          <a:xfrm>
            <a:off x="777542" y="2066795"/>
            <a:ext cx="8596668" cy="3962041"/>
          </a:xfrm>
        </p:spPr>
        <p:txBody>
          <a:bodyPr>
            <a:normAutofit/>
          </a:bodyPr>
          <a:lstStyle/>
          <a:p>
            <a:r>
              <a:rPr lang="en-US" dirty="0"/>
              <a:t>I keep fighting voices in my mind that say I'm not enough</a:t>
            </a:r>
            <a:br>
              <a:rPr lang="en-US" dirty="0"/>
            </a:br>
            <a:r>
              <a:rPr lang="en-US" dirty="0"/>
              <a:t>Every single lie that tells me I will never measure up</a:t>
            </a:r>
          </a:p>
          <a:p>
            <a:r>
              <a:rPr lang="en-US" dirty="0"/>
              <a:t>Am I more than just the sum of every high and every low</a:t>
            </a:r>
            <a:br>
              <a:rPr lang="en-US" dirty="0"/>
            </a:br>
            <a:r>
              <a:rPr lang="en-US" dirty="0"/>
              <a:t>Remind me once again just who I am because I need to know</a:t>
            </a:r>
            <a:br>
              <a:rPr lang="en-US" dirty="0"/>
            </a:br>
            <a:r>
              <a:rPr lang="en-US" dirty="0"/>
              <a:t>Ooh-oh</a:t>
            </a:r>
          </a:p>
          <a:p>
            <a:r>
              <a:rPr lang="en-US" dirty="0"/>
              <a:t>You say I am loved when I can't feel a thing</a:t>
            </a:r>
            <a:br>
              <a:rPr lang="en-US" dirty="0"/>
            </a:br>
            <a:r>
              <a:rPr lang="en-US" dirty="0"/>
              <a:t>You say I am strong when I think I am weak</a:t>
            </a:r>
            <a:br>
              <a:rPr lang="en-US" dirty="0"/>
            </a:br>
            <a:r>
              <a:rPr lang="en-US" dirty="0"/>
              <a:t>And you say I am held when I am falling short</a:t>
            </a:r>
            <a:br>
              <a:rPr lang="en-US" dirty="0"/>
            </a:br>
            <a:r>
              <a:rPr lang="en-US" dirty="0"/>
              <a:t>And when I don't belong, oh You say I am Yours</a:t>
            </a:r>
            <a:br>
              <a:rPr lang="en-US" dirty="0"/>
            </a:br>
            <a:r>
              <a:rPr lang="en-US" dirty="0"/>
              <a:t>And I believe (I)</a:t>
            </a:r>
            <a:br>
              <a:rPr lang="en-US" dirty="0"/>
            </a:br>
            <a:r>
              <a:rPr lang="en-US" dirty="0"/>
              <a:t>Oh, I believe (I)</a:t>
            </a:r>
            <a:br>
              <a:rPr lang="en-US" dirty="0"/>
            </a:br>
            <a:r>
              <a:rPr lang="en-US" dirty="0"/>
              <a:t>What You say of me (I)</a:t>
            </a:r>
            <a:br>
              <a:rPr lang="en-US" dirty="0"/>
            </a:br>
            <a:r>
              <a:rPr lang="en-US" dirty="0"/>
              <a:t>I </a:t>
            </a:r>
            <a:r>
              <a:rPr lang="en-US" dirty="0" smtClean="0"/>
              <a:t>believe</a:t>
            </a:r>
            <a:endParaRPr lang="en-US" dirty="0"/>
          </a:p>
        </p:txBody>
      </p:sp>
    </p:spTree>
    <p:extLst>
      <p:ext uri="{BB962C8B-B14F-4D97-AF65-F5344CB8AC3E}">
        <p14:creationId xmlns:p14="http://schemas.microsoft.com/office/powerpoint/2010/main" val="68697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9436"/>
          </a:xfrm>
        </p:spPr>
        <p:txBody>
          <a:bodyPr>
            <a:normAutofit fontScale="90000"/>
          </a:bodyPr>
          <a:lstStyle/>
          <a:p>
            <a:endParaRPr lang="en-US" dirty="0"/>
          </a:p>
        </p:txBody>
      </p:sp>
      <p:sp>
        <p:nvSpPr>
          <p:cNvPr id="3" name="Content Placeholder 2"/>
          <p:cNvSpPr>
            <a:spLocks noGrp="1"/>
          </p:cNvSpPr>
          <p:nvPr>
            <p:ph idx="1"/>
          </p:nvPr>
        </p:nvSpPr>
        <p:spPr>
          <a:xfrm>
            <a:off x="677334" y="1227551"/>
            <a:ext cx="8596668" cy="4813812"/>
          </a:xfrm>
        </p:spPr>
        <p:txBody>
          <a:bodyPr/>
          <a:lstStyle/>
          <a:p>
            <a:r>
              <a:rPr lang="en-US" dirty="0"/>
              <a:t>The only thing that matters now is everything You think of me</a:t>
            </a:r>
            <a:br>
              <a:rPr lang="en-US" dirty="0"/>
            </a:br>
            <a:r>
              <a:rPr lang="en-US" dirty="0"/>
              <a:t>In You I find my worth, in You I find my identity</a:t>
            </a:r>
            <a:br>
              <a:rPr lang="en-US" dirty="0"/>
            </a:br>
            <a:r>
              <a:rPr lang="en-US" dirty="0"/>
              <a:t>Ooh-oh</a:t>
            </a:r>
          </a:p>
          <a:p>
            <a:r>
              <a:rPr lang="en-US" dirty="0"/>
              <a:t>You say I am loved when I can't feel a thing</a:t>
            </a:r>
            <a:br>
              <a:rPr lang="en-US" dirty="0"/>
            </a:br>
            <a:r>
              <a:rPr lang="en-US" dirty="0"/>
              <a:t>You say I am strong when I think I am weak</a:t>
            </a:r>
            <a:br>
              <a:rPr lang="en-US" dirty="0"/>
            </a:br>
            <a:r>
              <a:rPr lang="en-US" dirty="0"/>
              <a:t>And you say I am held when I am falling short</a:t>
            </a:r>
            <a:br>
              <a:rPr lang="en-US" dirty="0"/>
            </a:br>
            <a:r>
              <a:rPr lang="en-US" dirty="0"/>
              <a:t>When I don't belong, oh You say I am Yours</a:t>
            </a:r>
            <a:br>
              <a:rPr lang="en-US" dirty="0"/>
            </a:br>
            <a:r>
              <a:rPr lang="en-US" dirty="0"/>
              <a:t>And I believe (I)</a:t>
            </a:r>
            <a:br>
              <a:rPr lang="en-US" dirty="0"/>
            </a:br>
            <a:r>
              <a:rPr lang="en-US" dirty="0"/>
              <a:t>Oh, I believe (I)</a:t>
            </a:r>
            <a:br>
              <a:rPr lang="en-US" dirty="0"/>
            </a:br>
            <a:r>
              <a:rPr lang="en-US" dirty="0"/>
              <a:t>What You say of me (I)</a:t>
            </a:r>
            <a:br>
              <a:rPr lang="en-US" dirty="0"/>
            </a:br>
            <a:r>
              <a:rPr lang="en-US" dirty="0"/>
              <a:t>Oh, I believe</a:t>
            </a:r>
          </a:p>
          <a:p>
            <a:endParaRPr lang="en-US" dirty="0"/>
          </a:p>
        </p:txBody>
      </p:sp>
    </p:spTree>
    <p:extLst>
      <p:ext uri="{BB962C8B-B14F-4D97-AF65-F5344CB8AC3E}">
        <p14:creationId xmlns:p14="http://schemas.microsoft.com/office/powerpoint/2010/main" val="386282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79956"/>
          </a:xfrm>
        </p:spPr>
        <p:txBody>
          <a:bodyPr>
            <a:normAutofit fontScale="90000"/>
          </a:bodyPr>
          <a:lstStyle/>
          <a:p>
            <a:endParaRPr lang="en-US" dirty="0"/>
          </a:p>
        </p:txBody>
      </p:sp>
      <p:sp>
        <p:nvSpPr>
          <p:cNvPr id="3" name="Content Placeholder 2"/>
          <p:cNvSpPr>
            <a:spLocks noGrp="1"/>
          </p:cNvSpPr>
          <p:nvPr>
            <p:ph idx="1"/>
          </p:nvPr>
        </p:nvSpPr>
        <p:spPr>
          <a:xfrm>
            <a:off x="677334" y="1240077"/>
            <a:ext cx="8596668" cy="4801285"/>
          </a:xfrm>
        </p:spPr>
        <p:txBody>
          <a:bodyPr>
            <a:normAutofit/>
          </a:bodyPr>
          <a:lstStyle/>
          <a:p>
            <a:r>
              <a:rPr lang="en-US" dirty="0"/>
              <a:t>Taking all I have, and now I'm laying it at Your feet</a:t>
            </a:r>
            <a:br>
              <a:rPr lang="en-US" dirty="0"/>
            </a:br>
            <a:r>
              <a:rPr lang="en-US" dirty="0"/>
              <a:t>You have every failure, God, You have every victory</a:t>
            </a:r>
            <a:br>
              <a:rPr lang="en-US" dirty="0"/>
            </a:br>
            <a:r>
              <a:rPr lang="en-US" dirty="0"/>
              <a:t>Ooh-oh</a:t>
            </a:r>
          </a:p>
          <a:p>
            <a:r>
              <a:rPr lang="en-US" dirty="0"/>
              <a:t>You say I am loved when I can't feel a thing</a:t>
            </a:r>
            <a:br>
              <a:rPr lang="en-US" dirty="0"/>
            </a:br>
            <a:r>
              <a:rPr lang="en-US" dirty="0"/>
              <a:t>You say I am strong when I think I am weak</a:t>
            </a:r>
            <a:br>
              <a:rPr lang="en-US" dirty="0"/>
            </a:br>
            <a:r>
              <a:rPr lang="en-US" dirty="0"/>
              <a:t>You say I am held when I am falling short</a:t>
            </a:r>
            <a:br>
              <a:rPr lang="en-US" dirty="0"/>
            </a:br>
            <a:r>
              <a:rPr lang="en-US" dirty="0"/>
              <a:t>When I don't belong, oh You say I am Yours</a:t>
            </a:r>
            <a:br>
              <a:rPr lang="en-US" dirty="0"/>
            </a:br>
            <a:r>
              <a:rPr lang="en-US" dirty="0"/>
              <a:t>And I believe (I)</a:t>
            </a:r>
            <a:br>
              <a:rPr lang="en-US" dirty="0"/>
            </a:br>
            <a:r>
              <a:rPr lang="en-US" dirty="0"/>
              <a:t>Oh, I believe (I)</a:t>
            </a:r>
            <a:br>
              <a:rPr lang="en-US" dirty="0"/>
            </a:br>
            <a:r>
              <a:rPr lang="en-US" dirty="0"/>
              <a:t>What You say of me (I)</a:t>
            </a:r>
            <a:br>
              <a:rPr lang="en-US" dirty="0"/>
            </a:br>
            <a:r>
              <a:rPr lang="en-US" dirty="0"/>
              <a:t>I believe</a:t>
            </a:r>
          </a:p>
          <a:p>
            <a:r>
              <a:rPr lang="en-US" dirty="0"/>
              <a:t>Oh, I believe (I)</a:t>
            </a:r>
            <a:br>
              <a:rPr lang="en-US" dirty="0"/>
            </a:br>
            <a:r>
              <a:rPr lang="en-US" dirty="0"/>
              <a:t>Yes, I believe (I)</a:t>
            </a:r>
            <a:br>
              <a:rPr lang="en-US" dirty="0"/>
            </a:br>
            <a:r>
              <a:rPr lang="en-US" dirty="0"/>
              <a:t>What You say of me (I)</a:t>
            </a:r>
            <a:br>
              <a:rPr lang="en-US" dirty="0"/>
            </a:br>
            <a:r>
              <a:rPr lang="en-US" dirty="0"/>
              <a:t>I believe</a:t>
            </a:r>
          </a:p>
          <a:p>
            <a:endParaRPr lang="en-US" dirty="0"/>
          </a:p>
        </p:txBody>
      </p:sp>
    </p:spTree>
    <p:extLst>
      <p:ext uri="{BB962C8B-B14F-4D97-AF65-F5344CB8AC3E}">
        <p14:creationId xmlns:p14="http://schemas.microsoft.com/office/powerpoint/2010/main" val="3272761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2586"/>
          </a:xfrm>
        </p:spPr>
        <p:txBody>
          <a:bodyPr>
            <a:normAutofit fontScale="90000"/>
          </a:bodyPr>
          <a:lstStyle/>
          <a:p>
            <a:endParaRPr lang="en-US" dirty="0"/>
          </a:p>
        </p:txBody>
      </p:sp>
      <p:sp>
        <p:nvSpPr>
          <p:cNvPr id="3" name="Content Placeholder 2"/>
          <p:cNvSpPr>
            <a:spLocks noGrp="1"/>
          </p:cNvSpPr>
          <p:nvPr>
            <p:ph idx="1"/>
          </p:nvPr>
        </p:nvSpPr>
        <p:spPr>
          <a:xfrm>
            <a:off x="677334" y="1490597"/>
            <a:ext cx="8596668" cy="4550765"/>
          </a:xfrm>
        </p:spPr>
        <p:txBody>
          <a:bodyPr/>
          <a:lstStyle/>
          <a:p>
            <a:pPr marL="0" indent="0" algn="ctr">
              <a:buNone/>
            </a:pPr>
            <a:r>
              <a:rPr lang="en-US" dirty="0" smtClean="0"/>
              <a:t>Chapter 9</a:t>
            </a:r>
            <a:endParaRPr lang="en-US" dirty="0"/>
          </a:p>
          <a:p>
            <a:r>
              <a:rPr lang="en-US" dirty="0" smtClean="0"/>
              <a:t>Identity with Christ in his crucifixion and resurrection means our old life has been exchanged for the life of Christ. </a:t>
            </a:r>
          </a:p>
          <a:p>
            <a:r>
              <a:rPr lang="en-US" dirty="0" smtClean="0"/>
              <a:t>Identity with Christ moves us from works of grace and legalism to liberty</a:t>
            </a:r>
          </a:p>
          <a:p>
            <a:pPr marL="0" indent="0">
              <a:buNone/>
            </a:pPr>
            <a:r>
              <a:rPr lang="en-US" dirty="0"/>
              <a:t>	</a:t>
            </a:r>
            <a:r>
              <a:rPr lang="en-US" dirty="0" smtClean="0"/>
              <a:t>because Christ’s life is our life.</a:t>
            </a:r>
            <a:endParaRPr lang="en-US" dirty="0"/>
          </a:p>
        </p:txBody>
      </p:sp>
    </p:spTree>
    <p:extLst>
      <p:ext uri="{BB962C8B-B14F-4D97-AF65-F5344CB8AC3E}">
        <p14:creationId xmlns:p14="http://schemas.microsoft.com/office/powerpoint/2010/main" val="802161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6153"/>
          </a:xfrm>
        </p:spPr>
        <p:txBody>
          <a:bodyPr/>
          <a:lstStyle/>
          <a:p>
            <a:r>
              <a:rPr lang="en-US" dirty="0" smtClean="0"/>
              <a:t>Devotional Apps </a:t>
            </a:r>
            <a:endParaRPr lang="en-US" dirty="0"/>
          </a:p>
        </p:txBody>
      </p:sp>
      <p:sp>
        <p:nvSpPr>
          <p:cNvPr id="3" name="Content Placeholder 2"/>
          <p:cNvSpPr>
            <a:spLocks noGrp="1"/>
          </p:cNvSpPr>
          <p:nvPr>
            <p:ph idx="1"/>
          </p:nvPr>
        </p:nvSpPr>
        <p:spPr>
          <a:xfrm>
            <a:off x="677334" y="1716067"/>
            <a:ext cx="8596668" cy="4325296"/>
          </a:xfrm>
        </p:spPr>
        <p:txBody>
          <a:bodyPr>
            <a:normAutofit/>
          </a:bodyPr>
          <a:lstStyle/>
          <a:p>
            <a:r>
              <a:rPr lang="en-US" dirty="0" err="1" smtClean="0"/>
              <a:t>YouVersion</a:t>
            </a:r>
            <a:endParaRPr lang="en-US" dirty="0" smtClean="0"/>
          </a:p>
          <a:p>
            <a:r>
              <a:rPr lang="en-US" dirty="0" smtClean="0"/>
              <a:t>Bible Gateway</a:t>
            </a:r>
          </a:p>
          <a:p>
            <a:r>
              <a:rPr lang="en-US" dirty="0" err="1" smtClean="0"/>
              <a:t>Blueletter</a:t>
            </a:r>
            <a:r>
              <a:rPr lang="en-US" dirty="0" smtClean="0"/>
              <a:t> Bible</a:t>
            </a:r>
          </a:p>
          <a:p>
            <a:r>
              <a:rPr lang="en-US" dirty="0" smtClean="0"/>
              <a:t>D365</a:t>
            </a:r>
          </a:p>
          <a:p>
            <a:r>
              <a:rPr lang="en-US" dirty="0" err="1" smtClean="0"/>
              <a:t>Idisciple</a:t>
            </a:r>
            <a:endParaRPr lang="en-US" dirty="0" smtClean="0"/>
          </a:p>
          <a:p>
            <a:r>
              <a:rPr lang="en-US" dirty="0" smtClean="0"/>
              <a:t>Crosswalk</a:t>
            </a:r>
          </a:p>
          <a:p>
            <a:r>
              <a:rPr lang="en-US" dirty="0" smtClean="0"/>
              <a:t>Bible.com</a:t>
            </a:r>
          </a:p>
          <a:p>
            <a:r>
              <a:rPr lang="en-US" dirty="0" err="1" smtClean="0"/>
              <a:t>He/She</a:t>
            </a:r>
            <a:r>
              <a:rPr lang="en-US" dirty="0" smtClean="0"/>
              <a:t> reads Truth</a:t>
            </a:r>
          </a:p>
          <a:p>
            <a:r>
              <a:rPr lang="en-US" dirty="0" smtClean="0"/>
              <a:t>Daily Bible App</a:t>
            </a:r>
          </a:p>
          <a:p>
            <a:r>
              <a:rPr lang="en-US" dirty="0" smtClean="0"/>
              <a:t>Specific Person</a:t>
            </a:r>
          </a:p>
          <a:p>
            <a:endParaRPr lang="en-US" dirty="0"/>
          </a:p>
        </p:txBody>
      </p:sp>
    </p:spTree>
    <p:extLst>
      <p:ext uri="{BB962C8B-B14F-4D97-AF65-F5344CB8AC3E}">
        <p14:creationId xmlns:p14="http://schemas.microsoft.com/office/powerpoint/2010/main" val="293592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6362"/>
          </a:xfrm>
        </p:spPr>
        <p:txBody>
          <a:bodyPr>
            <a:normAutofit fontScale="90000"/>
          </a:bodyPr>
          <a:lstStyle/>
          <a:p>
            <a:pPr algn="ctr"/>
            <a:r>
              <a:rPr lang="en-US" dirty="0" smtClean="0"/>
              <a:t>Chapter 13</a:t>
            </a:r>
            <a:br>
              <a:rPr lang="en-US" dirty="0" smtClean="0"/>
            </a:br>
            <a:r>
              <a:rPr lang="en-US" dirty="0" smtClean="0"/>
              <a:t>Our Image of God</a:t>
            </a:r>
            <a:br>
              <a:rPr lang="en-US" dirty="0" smtClean="0"/>
            </a:br>
            <a:endParaRPr lang="en-US" dirty="0"/>
          </a:p>
        </p:txBody>
      </p:sp>
      <p:sp>
        <p:nvSpPr>
          <p:cNvPr id="3" name="Content Placeholder 2"/>
          <p:cNvSpPr>
            <a:spLocks noGrp="1"/>
          </p:cNvSpPr>
          <p:nvPr>
            <p:ph idx="1"/>
          </p:nvPr>
        </p:nvSpPr>
        <p:spPr/>
        <p:txBody>
          <a:bodyPr>
            <a:normAutofit/>
          </a:bodyPr>
          <a:lstStyle/>
          <a:p>
            <a:pPr algn="ctr"/>
            <a:r>
              <a:rPr lang="en-US" sz="3600" dirty="0" smtClean="0"/>
              <a:t>Restoring (Correcting) Distorted Images and Misunderstanding of God</a:t>
            </a:r>
            <a:endParaRPr lang="en-US" sz="3600" dirty="0"/>
          </a:p>
        </p:txBody>
      </p:sp>
    </p:spTree>
    <p:extLst>
      <p:ext uri="{BB962C8B-B14F-4D97-AF65-F5344CB8AC3E}">
        <p14:creationId xmlns:p14="http://schemas.microsoft.com/office/powerpoint/2010/main" val="4273415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Instructions for Today:</a:t>
            </a:r>
          </a:p>
        </p:txBody>
      </p:sp>
      <p:sp>
        <p:nvSpPr>
          <p:cNvPr id="14" name="Content Placeholder 13"/>
          <p:cNvSpPr>
            <a:spLocks noGrp="1"/>
          </p:cNvSpPr>
          <p:nvPr>
            <p:ph idx="1"/>
          </p:nvPr>
        </p:nvSpPr>
        <p:spPr/>
        <p:txBody>
          <a:bodyPr>
            <a:normAutofit/>
          </a:bodyPr>
          <a:lstStyle/>
          <a:p>
            <a:pPr marL="0" indent="0">
              <a:buNone/>
            </a:pPr>
            <a:r>
              <a:rPr lang="en-US" sz="3500" dirty="0" smtClean="0"/>
              <a:t>Open the </a:t>
            </a:r>
            <a:r>
              <a:rPr lang="en-US" sz="3500" dirty="0" err="1" smtClean="0"/>
              <a:t>Populi</a:t>
            </a:r>
            <a:r>
              <a:rPr lang="en-US" sz="3500" dirty="0" smtClean="0"/>
              <a:t> assignment to respond </a:t>
            </a:r>
            <a:r>
              <a:rPr lang="en-US" sz="3500" dirty="0"/>
              <a:t>to today’s </a:t>
            </a:r>
            <a:r>
              <a:rPr lang="en-US" sz="3500" dirty="0" smtClean="0"/>
              <a:t>questions. </a:t>
            </a:r>
            <a:r>
              <a:rPr lang="en-US" sz="3500" dirty="0" smtClean="0">
                <a:solidFill>
                  <a:srgbClr val="FFC000"/>
                </a:solidFill>
              </a:rPr>
              <a:t>Questions </a:t>
            </a:r>
            <a:r>
              <a:rPr lang="en-US" sz="3500" dirty="0">
                <a:solidFill>
                  <a:srgbClr val="FFC000"/>
                </a:solidFill>
              </a:rPr>
              <a:t>you should answer will be in yellow. </a:t>
            </a:r>
            <a:r>
              <a:rPr lang="en-US" sz="3500" dirty="0"/>
              <a:t>After you write </a:t>
            </a:r>
            <a:r>
              <a:rPr lang="en-US" sz="3500" dirty="0" smtClean="0"/>
              <a:t>your </a:t>
            </a:r>
            <a:r>
              <a:rPr lang="en-US" sz="3500" dirty="0"/>
              <a:t>answers, we’ll discuss them together as a class. </a:t>
            </a:r>
          </a:p>
        </p:txBody>
      </p:sp>
    </p:spTree>
    <p:extLst>
      <p:ext uri="{BB962C8B-B14F-4D97-AF65-F5344CB8AC3E}">
        <p14:creationId xmlns:p14="http://schemas.microsoft.com/office/powerpoint/2010/main" val="33942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609600"/>
            <a:ext cx="8596668" cy="6248400"/>
          </a:xfrm>
        </p:spPr>
        <p:txBody>
          <a:bodyPr/>
          <a:lstStyle/>
          <a:p>
            <a:pPr marL="0" indent="0" algn="ctr">
              <a:buNone/>
            </a:pPr>
            <a:r>
              <a:rPr lang="en-US" dirty="0" smtClean="0"/>
              <a:t>12 Facets of Spirituality (as per the text)</a:t>
            </a:r>
          </a:p>
          <a:p>
            <a:pPr marL="0" indent="0">
              <a:buNone/>
            </a:pPr>
            <a:r>
              <a:rPr lang="en-US" dirty="0" smtClean="0"/>
              <a:t>Facet – one side of a many-sided object</a:t>
            </a:r>
          </a:p>
          <a:p>
            <a:pPr marL="0" indent="0">
              <a:buNone/>
            </a:pPr>
            <a:r>
              <a:rPr lang="en-US" dirty="0"/>
              <a:t>	</a:t>
            </a:r>
            <a:r>
              <a:rPr lang="en-US" dirty="0" smtClean="0"/>
              <a:t>   - a particular aspect or feature of something</a:t>
            </a:r>
          </a:p>
          <a:p>
            <a:pPr marL="0" indent="0">
              <a:buNone/>
            </a:pPr>
            <a:r>
              <a:rPr lang="en-US" dirty="0" smtClean="0"/>
              <a:t>Each side is only part of the whole – each works together to make the whole</a:t>
            </a:r>
          </a:p>
          <a:p>
            <a:r>
              <a:rPr lang="en-US" dirty="0" smtClean="0"/>
              <a:t>Relational spirituality</a:t>
            </a:r>
          </a:p>
          <a:p>
            <a:r>
              <a:rPr lang="en-US" dirty="0" smtClean="0"/>
              <a:t>Paradigm spirituality</a:t>
            </a:r>
          </a:p>
          <a:p>
            <a:r>
              <a:rPr lang="en-US" dirty="0" smtClean="0"/>
              <a:t>Disciplined spiritualty</a:t>
            </a:r>
          </a:p>
          <a:p>
            <a:r>
              <a:rPr lang="en-US" dirty="0" smtClean="0"/>
              <a:t>Exchanged life spirituality</a:t>
            </a:r>
          </a:p>
          <a:p>
            <a:r>
              <a:rPr lang="en-US" dirty="0" smtClean="0"/>
              <a:t>Motivated spirituality</a:t>
            </a:r>
          </a:p>
          <a:p>
            <a:r>
              <a:rPr lang="en-US" dirty="0" smtClean="0"/>
              <a:t>Devotional spirituality</a:t>
            </a:r>
          </a:p>
          <a:p>
            <a:r>
              <a:rPr lang="en-US" dirty="0" smtClean="0"/>
              <a:t>Holistic spirituality</a:t>
            </a:r>
          </a:p>
          <a:p>
            <a:r>
              <a:rPr lang="en-US" dirty="0" smtClean="0"/>
              <a:t>Process spirituality</a:t>
            </a:r>
          </a:p>
          <a:p>
            <a:r>
              <a:rPr lang="en-US" dirty="0" smtClean="0"/>
              <a:t>Spirit-filled spirituality</a:t>
            </a:r>
          </a:p>
          <a:p>
            <a:r>
              <a:rPr lang="en-US" dirty="0" smtClean="0"/>
              <a:t>Warfare spirituality</a:t>
            </a:r>
          </a:p>
          <a:p>
            <a:r>
              <a:rPr lang="en-US" dirty="0" smtClean="0"/>
              <a:t>Nurturing spirituality				Corporate spirituality</a:t>
            </a:r>
          </a:p>
          <a:p>
            <a:endParaRPr lang="en-US" dirty="0" smtClean="0"/>
          </a:p>
        </p:txBody>
      </p:sp>
    </p:spTree>
    <p:extLst>
      <p:ext uri="{BB962C8B-B14F-4D97-AF65-F5344CB8AC3E}">
        <p14:creationId xmlns:p14="http://schemas.microsoft.com/office/powerpoint/2010/main" val="2119196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2B95-C49C-4071-8605-EBE61858BFE8}"/>
              </a:ext>
            </a:extLst>
          </p:cNvPr>
          <p:cNvSpPr>
            <a:spLocks noGrp="1"/>
          </p:cNvSpPr>
          <p:nvPr>
            <p:ph type="title"/>
          </p:nvPr>
        </p:nvSpPr>
        <p:spPr/>
        <p:txBody>
          <a:bodyPr/>
          <a:lstStyle/>
          <a:p>
            <a:r>
              <a:rPr lang="en-US" dirty="0"/>
              <a:t>Being Misunderstood</a:t>
            </a:r>
          </a:p>
        </p:txBody>
      </p:sp>
      <p:sp>
        <p:nvSpPr>
          <p:cNvPr id="3" name="Content Placeholder 2">
            <a:extLst>
              <a:ext uri="{FF2B5EF4-FFF2-40B4-BE49-F238E27FC236}">
                <a16:creationId xmlns:a16="http://schemas.microsoft.com/office/drawing/2014/main" id="{392C3812-4002-4C7A-BEED-BB7760C570D7}"/>
              </a:ext>
            </a:extLst>
          </p:cNvPr>
          <p:cNvSpPr>
            <a:spLocks noGrp="1"/>
          </p:cNvSpPr>
          <p:nvPr>
            <p:ph idx="1"/>
          </p:nvPr>
        </p:nvSpPr>
        <p:spPr>
          <a:xfrm>
            <a:off x="677334" y="2160589"/>
            <a:ext cx="9318436" cy="3880773"/>
          </a:xfrm>
        </p:spPr>
        <p:txBody>
          <a:bodyPr>
            <a:normAutofit/>
          </a:bodyPr>
          <a:lstStyle/>
          <a:p>
            <a:pPr marL="0" indent="0" algn="ctr">
              <a:buNone/>
            </a:pPr>
            <a:r>
              <a:rPr lang="en-US" sz="4500" dirty="0">
                <a:solidFill>
                  <a:srgbClr val="FFC000"/>
                </a:solidFill>
              </a:rPr>
              <a:t>What is one thing about you that people often </a:t>
            </a:r>
            <a:r>
              <a:rPr lang="en-US" sz="4500" dirty="0" smtClean="0">
                <a:solidFill>
                  <a:srgbClr val="FFC000"/>
                </a:solidFill>
              </a:rPr>
              <a:t>misunderstand</a:t>
            </a:r>
            <a:r>
              <a:rPr lang="en-US" sz="4500" dirty="0">
                <a:solidFill>
                  <a:srgbClr val="FFC000"/>
                </a:solidFill>
              </a:rPr>
              <a:t>? </a:t>
            </a:r>
          </a:p>
        </p:txBody>
      </p:sp>
    </p:spTree>
    <p:extLst>
      <p:ext uri="{BB962C8B-B14F-4D97-AF65-F5344CB8AC3E}">
        <p14:creationId xmlns:p14="http://schemas.microsoft.com/office/powerpoint/2010/main" val="31678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A distorted image of God is simply a belief in a lie that can keep us from </a:t>
            </a:r>
            <a:r>
              <a:rPr lang="en-US" sz="3200" dirty="0" smtClean="0"/>
              <a:t>trusting or </a:t>
            </a:r>
            <a:r>
              <a:rPr lang="en-US" sz="3200" dirty="0"/>
              <a:t>from stepping out in faith on God’s promises.</a:t>
            </a:r>
          </a:p>
        </p:txBody>
      </p:sp>
    </p:spTree>
    <p:extLst>
      <p:ext uri="{BB962C8B-B14F-4D97-AF65-F5344CB8AC3E}">
        <p14:creationId xmlns:p14="http://schemas.microsoft.com/office/powerpoint/2010/main" val="3969397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Distorted images often come from. . . </a:t>
            </a:r>
          </a:p>
          <a:p>
            <a:pPr marL="0" indent="0">
              <a:buNone/>
            </a:pPr>
            <a:r>
              <a:rPr lang="en-US" sz="2000" dirty="0"/>
              <a:t>	</a:t>
            </a:r>
            <a:r>
              <a:rPr lang="en-US" sz="2000" dirty="0" smtClean="0"/>
              <a:t>	imperfect relationships</a:t>
            </a:r>
          </a:p>
          <a:p>
            <a:pPr marL="0" indent="0">
              <a:buNone/>
            </a:pPr>
            <a:r>
              <a:rPr lang="en-US" sz="2000" dirty="0"/>
              <a:t>	</a:t>
            </a:r>
            <a:r>
              <a:rPr lang="en-US" sz="2000" dirty="0" smtClean="0"/>
              <a:t>	viewing God as a controller rather than a leader</a:t>
            </a:r>
          </a:p>
          <a:p>
            <a:pPr marL="0" indent="0">
              <a:buNone/>
            </a:pPr>
            <a:r>
              <a:rPr lang="en-US" sz="2000" dirty="0"/>
              <a:t>	</a:t>
            </a:r>
            <a:r>
              <a:rPr lang="en-US" sz="2000" dirty="0" smtClean="0"/>
              <a:t>	Satan’s desire to keep us from God</a:t>
            </a:r>
          </a:p>
          <a:p>
            <a:pPr marL="0" indent="0">
              <a:buNone/>
            </a:pPr>
            <a:r>
              <a:rPr lang="en-US" sz="2000" dirty="0"/>
              <a:t>	</a:t>
            </a:r>
            <a:r>
              <a:rPr lang="en-US" sz="2000" dirty="0" smtClean="0"/>
              <a:t>	authority figures</a:t>
            </a:r>
          </a:p>
          <a:p>
            <a:pPr marL="0" indent="0">
              <a:buNone/>
            </a:pPr>
            <a:r>
              <a:rPr lang="en-US" sz="2000" dirty="0"/>
              <a:t>	</a:t>
            </a:r>
            <a:r>
              <a:rPr lang="en-US" sz="2000" dirty="0" smtClean="0"/>
              <a:t>	religious training</a:t>
            </a:r>
          </a:p>
          <a:p>
            <a:pPr marL="0" indent="0">
              <a:buNone/>
            </a:pPr>
            <a:r>
              <a:rPr lang="en-US" sz="2000" dirty="0"/>
              <a:t>	</a:t>
            </a:r>
            <a:r>
              <a:rPr lang="en-US" sz="2000" dirty="0" smtClean="0"/>
              <a:t>	experiences</a:t>
            </a:r>
            <a:endParaRPr lang="en-US" sz="2000" dirty="0"/>
          </a:p>
        </p:txBody>
      </p:sp>
    </p:spTree>
    <p:extLst>
      <p:ext uri="{BB962C8B-B14F-4D97-AF65-F5344CB8AC3E}">
        <p14:creationId xmlns:p14="http://schemas.microsoft.com/office/powerpoint/2010/main" val="167308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2B95-C49C-4071-8605-EBE61858BFE8}"/>
              </a:ext>
            </a:extLst>
          </p:cNvPr>
          <p:cNvSpPr>
            <a:spLocks noGrp="1"/>
          </p:cNvSpPr>
          <p:nvPr>
            <p:ph type="title"/>
          </p:nvPr>
        </p:nvSpPr>
        <p:spPr/>
        <p:txBody>
          <a:bodyPr/>
          <a:lstStyle/>
          <a:p>
            <a:r>
              <a:rPr lang="en-US" dirty="0"/>
              <a:t>Misunderstanding God</a:t>
            </a:r>
          </a:p>
        </p:txBody>
      </p:sp>
      <p:sp>
        <p:nvSpPr>
          <p:cNvPr id="3" name="Content Placeholder 2">
            <a:extLst>
              <a:ext uri="{FF2B5EF4-FFF2-40B4-BE49-F238E27FC236}">
                <a16:creationId xmlns:a16="http://schemas.microsoft.com/office/drawing/2014/main" id="{392C3812-4002-4C7A-BEED-BB7760C570D7}"/>
              </a:ext>
            </a:extLst>
          </p:cNvPr>
          <p:cNvSpPr>
            <a:spLocks noGrp="1"/>
          </p:cNvSpPr>
          <p:nvPr>
            <p:ph idx="1"/>
          </p:nvPr>
        </p:nvSpPr>
        <p:spPr/>
        <p:txBody>
          <a:bodyPr>
            <a:normAutofit fontScale="85000" lnSpcReduction="10000"/>
          </a:bodyPr>
          <a:lstStyle/>
          <a:p>
            <a:pPr marL="0" indent="0">
              <a:buNone/>
            </a:pPr>
            <a:r>
              <a:rPr lang="en-US" sz="3500" dirty="0">
                <a:solidFill>
                  <a:schemeClr val="tx1">
                    <a:lumMod val="95000"/>
                  </a:schemeClr>
                </a:solidFill>
              </a:rPr>
              <a:t>1</a:t>
            </a:r>
            <a:r>
              <a:rPr lang="en-US" sz="3500" baseline="30000" dirty="0">
                <a:solidFill>
                  <a:schemeClr val="tx1">
                    <a:lumMod val="95000"/>
                  </a:schemeClr>
                </a:solidFill>
              </a:rPr>
              <a:t>st</a:t>
            </a:r>
            <a:r>
              <a:rPr lang="en-US" sz="3500" dirty="0">
                <a:solidFill>
                  <a:schemeClr val="tx1">
                    <a:lumMod val="95000"/>
                  </a:schemeClr>
                </a:solidFill>
              </a:rPr>
              <a:t> Corinthians 2:14 says, “</a:t>
            </a:r>
            <a:r>
              <a:rPr lang="en-US" sz="3500" dirty="0">
                <a:solidFill>
                  <a:schemeClr val="tx1">
                    <a:lumMod val="95000"/>
                  </a:schemeClr>
                </a:solidFill>
                <a:latin typeface="system-ui"/>
              </a:rPr>
              <a:t>But people who aren’t spiritual can’t receive these truths from God’s Spirit. It all sounds </a:t>
            </a:r>
            <a:r>
              <a:rPr lang="en-US" sz="3500" dirty="0" smtClean="0">
                <a:solidFill>
                  <a:schemeClr val="tx1">
                    <a:lumMod val="95000"/>
                  </a:schemeClr>
                </a:solidFill>
                <a:latin typeface="system-ui"/>
              </a:rPr>
              <a:t>foolish </a:t>
            </a:r>
            <a:r>
              <a:rPr lang="en-US" sz="3500" dirty="0">
                <a:solidFill>
                  <a:schemeClr val="tx1">
                    <a:lumMod val="95000"/>
                  </a:schemeClr>
                </a:solidFill>
                <a:latin typeface="system-ui"/>
              </a:rPr>
              <a:t>to them and they can’t understand it, for only those who are spiritual can understand what the Spirit means.”</a:t>
            </a:r>
          </a:p>
          <a:p>
            <a:pPr marL="0" indent="0" algn="ctr">
              <a:buNone/>
            </a:pPr>
            <a:r>
              <a:rPr lang="en-US" sz="4100" b="1" u="sng" dirty="0">
                <a:solidFill>
                  <a:schemeClr val="accent1">
                    <a:lumMod val="60000"/>
                    <a:lumOff val="40000"/>
                  </a:schemeClr>
                </a:solidFill>
                <a:latin typeface="system-ui"/>
              </a:rPr>
              <a:t>God is misunderstood because we don’t try to see things from His perspective.</a:t>
            </a:r>
            <a:endParaRPr lang="en-US" sz="4100" b="1" u="sng" dirty="0">
              <a:solidFill>
                <a:schemeClr val="accent1">
                  <a:lumMod val="60000"/>
                  <a:lumOff val="40000"/>
                </a:schemeClr>
              </a:solidFill>
            </a:endParaRPr>
          </a:p>
        </p:txBody>
      </p:sp>
    </p:spTree>
    <p:extLst>
      <p:ext uri="{BB962C8B-B14F-4D97-AF65-F5344CB8AC3E}">
        <p14:creationId xmlns:p14="http://schemas.microsoft.com/office/powerpoint/2010/main" val="307267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77CF901-68CC-4BAB-BCE4-126685252522}"/>
              </a:ext>
            </a:extLst>
          </p:cNvPr>
          <p:cNvSpPr>
            <a:spLocks noGrp="1"/>
          </p:cNvSpPr>
          <p:nvPr>
            <p:ph type="title"/>
          </p:nvPr>
        </p:nvSpPr>
        <p:spPr>
          <a:xfrm>
            <a:off x="1524002" y="274638"/>
            <a:ext cx="9143998" cy="1020762"/>
          </a:xfrm>
        </p:spPr>
        <p:txBody>
          <a:bodyPr/>
          <a:lstStyle/>
          <a:p>
            <a:r>
              <a:rPr lang="en-US" dirty="0"/>
              <a:t>A.W. Tozer said this:</a:t>
            </a:r>
          </a:p>
        </p:txBody>
      </p:sp>
      <p:sp>
        <p:nvSpPr>
          <p:cNvPr id="73" name="Content Placeholder 2">
            <a:extLst>
              <a:ext uri="{FF2B5EF4-FFF2-40B4-BE49-F238E27FC236}">
                <a16:creationId xmlns:a16="http://schemas.microsoft.com/office/drawing/2014/main" id="{785D9CCA-DF46-4AB6-8A96-E61B4EA76BF4}"/>
              </a:ext>
            </a:extLst>
          </p:cNvPr>
          <p:cNvSpPr>
            <a:spLocks noGrp="1"/>
          </p:cNvSpPr>
          <p:nvPr>
            <p:ph sz="half" idx="1"/>
          </p:nvPr>
        </p:nvSpPr>
        <p:spPr>
          <a:xfrm>
            <a:off x="1524002" y="1905000"/>
            <a:ext cx="4419599" cy="4267200"/>
          </a:xfrm>
        </p:spPr>
        <p:txBody>
          <a:bodyPr/>
          <a:lstStyle/>
          <a:p>
            <a:pPr marL="0" indent="0">
              <a:buNone/>
            </a:pPr>
            <a:r>
              <a:rPr lang="en-US" sz="4000" dirty="0"/>
              <a:t>“What comes into our minds when we think about God is the most important thing about us.”</a:t>
            </a:r>
          </a:p>
          <a:p>
            <a:pPr marL="0" indent="0">
              <a:buNone/>
            </a:pPr>
            <a:endParaRPr lang="en-US" dirty="0"/>
          </a:p>
        </p:txBody>
      </p:sp>
      <p:pic>
        <p:nvPicPr>
          <p:cNvPr id="1026" name="Picture 2" descr="A. W. Tozer - Wikipedia">
            <a:extLst>
              <a:ext uri="{FF2B5EF4-FFF2-40B4-BE49-F238E27FC236}">
                <a16:creationId xmlns:a16="http://schemas.microsoft.com/office/drawing/2014/main" id="{0C05CFBD-1373-4DB3-9858-B02003E7F4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538"/>
          <a:stretch/>
        </p:blipFill>
        <p:spPr bwMode="auto">
          <a:xfrm>
            <a:off x="6248403" y="1905000"/>
            <a:ext cx="4419598" cy="4267200"/>
          </a:xfrm>
          <a:prstGeom prst="rect">
            <a:avLst/>
          </a:prstGeom>
          <a:solidFill>
            <a:srgbClr val="FFFFFF"/>
          </a:solidFill>
          <a:extLst/>
        </p:spPr>
      </p:pic>
    </p:spTree>
    <p:extLst>
      <p:ext uri="{BB962C8B-B14F-4D97-AF65-F5344CB8AC3E}">
        <p14:creationId xmlns:p14="http://schemas.microsoft.com/office/powerpoint/2010/main" val="342193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EE04-12F4-4AC1-81EE-ABABD067D82E}"/>
              </a:ext>
            </a:extLst>
          </p:cNvPr>
          <p:cNvSpPr>
            <a:spLocks noGrp="1"/>
          </p:cNvSpPr>
          <p:nvPr>
            <p:ph type="title"/>
          </p:nvPr>
        </p:nvSpPr>
        <p:spPr/>
        <p:txBody>
          <a:bodyPr/>
          <a:lstStyle/>
          <a:p>
            <a:r>
              <a:rPr lang="en-US" dirty="0"/>
              <a:t>Question for Reflection</a:t>
            </a:r>
          </a:p>
        </p:txBody>
      </p:sp>
      <p:sp>
        <p:nvSpPr>
          <p:cNvPr id="5" name="Content Placeholder 4">
            <a:extLst>
              <a:ext uri="{FF2B5EF4-FFF2-40B4-BE49-F238E27FC236}">
                <a16:creationId xmlns:a16="http://schemas.microsoft.com/office/drawing/2014/main" id="{3BB3B7A5-3629-4883-83D2-53BE30AD2DEB}"/>
              </a:ext>
            </a:extLst>
          </p:cNvPr>
          <p:cNvSpPr>
            <a:spLocks noGrp="1"/>
          </p:cNvSpPr>
          <p:nvPr>
            <p:ph idx="1"/>
          </p:nvPr>
        </p:nvSpPr>
        <p:spPr/>
        <p:txBody>
          <a:bodyPr>
            <a:normAutofit/>
          </a:bodyPr>
          <a:lstStyle/>
          <a:p>
            <a:pPr marL="0" indent="0" algn="ctr">
              <a:buNone/>
            </a:pPr>
            <a:r>
              <a:rPr lang="en-US" sz="4500" dirty="0">
                <a:solidFill>
                  <a:srgbClr val="FFC000"/>
                </a:solidFill>
              </a:rPr>
              <a:t>What comes to your mind when you think about God?</a:t>
            </a:r>
          </a:p>
        </p:txBody>
      </p:sp>
    </p:spTree>
    <p:extLst>
      <p:ext uri="{BB962C8B-B14F-4D97-AF65-F5344CB8AC3E}">
        <p14:creationId xmlns:p14="http://schemas.microsoft.com/office/powerpoint/2010/main" val="22861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EE04-12F4-4AC1-81EE-ABABD067D82E}"/>
              </a:ext>
            </a:extLst>
          </p:cNvPr>
          <p:cNvSpPr>
            <a:spLocks noGrp="1"/>
          </p:cNvSpPr>
          <p:nvPr>
            <p:ph type="title"/>
          </p:nvPr>
        </p:nvSpPr>
        <p:spPr/>
        <p:txBody>
          <a:bodyPr/>
          <a:lstStyle/>
          <a:p>
            <a:r>
              <a:rPr lang="en-US" dirty="0"/>
              <a:t>Question for Reflection</a:t>
            </a:r>
          </a:p>
        </p:txBody>
      </p:sp>
      <p:sp>
        <p:nvSpPr>
          <p:cNvPr id="5" name="Content Placeholder 4">
            <a:extLst>
              <a:ext uri="{FF2B5EF4-FFF2-40B4-BE49-F238E27FC236}">
                <a16:creationId xmlns:a16="http://schemas.microsoft.com/office/drawing/2014/main" id="{3BB3B7A5-3629-4883-83D2-53BE30AD2DEB}"/>
              </a:ext>
            </a:extLst>
          </p:cNvPr>
          <p:cNvSpPr>
            <a:spLocks noGrp="1"/>
          </p:cNvSpPr>
          <p:nvPr>
            <p:ph idx="1"/>
          </p:nvPr>
        </p:nvSpPr>
        <p:spPr/>
        <p:txBody>
          <a:bodyPr>
            <a:normAutofit/>
          </a:bodyPr>
          <a:lstStyle/>
          <a:p>
            <a:pPr marL="0" indent="0" algn="ctr">
              <a:buNone/>
            </a:pPr>
            <a:r>
              <a:rPr lang="en-US" sz="4500" dirty="0">
                <a:solidFill>
                  <a:srgbClr val="FFC000"/>
                </a:solidFill>
              </a:rPr>
              <a:t>Would you have answered that question differently in years past? If so, what changed?</a:t>
            </a:r>
          </a:p>
          <a:p>
            <a:pPr marL="0" indent="0">
              <a:buNone/>
            </a:pPr>
            <a:endParaRPr lang="en-US" sz="4500" dirty="0">
              <a:solidFill>
                <a:schemeClr val="accent2">
                  <a:lumMod val="75000"/>
                </a:schemeClr>
              </a:solidFill>
            </a:endParaRPr>
          </a:p>
        </p:txBody>
      </p:sp>
    </p:spTree>
    <p:extLst>
      <p:ext uri="{BB962C8B-B14F-4D97-AF65-F5344CB8AC3E}">
        <p14:creationId xmlns:p14="http://schemas.microsoft.com/office/powerpoint/2010/main" val="41953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9262-DB4B-4651-A864-CAB98A21012A}"/>
              </a:ext>
            </a:extLst>
          </p:cNvPr>
          <p:cNvSpPr>
            <a:spLocks noGrp="1"/>
          </p:cNvSpPr>
          <p:nvPr>
            <p:ph type="title"/>
          </p:nvPr>
        </p:nvSpPr>
        <p:spPr>
          <a:xfrm>
            <a:off x="457200" y="274638"/>
            <a:ext cx="11201400" cy="1020762"/>
          </a:xfrm>
        </p:spPr>
        <p:txBody>
          <a:bodyPr/>
          <a:lstStyle/>
          <a:p>
            <a:r>
              <a:rPr lang="en-US" dirty="0"/>
              <a:t>Common Misconceptions about God – David G. Newby</a:t>
            </a:r>
          </a:p>
        </p:txBody>
      </p:sp>
      <p:sp>
        <p:nvSpPr>
          <p:cNvPr id="3" name="Content Placeholder 2">
            <a:extLst>
              <a:ext uri="{FF2B5EF4-FFF2-40B4-BE49-F238E27FC236}">
                <a16:creationId xmlns:a16="http://schemas.microsoft.com/office/drawing/2014/main" id="{41A0F897-BDF7-4448-8106-4A7E83C2EFF8}"/>
              </a:ext>
            </a:extLst>
          </p:cNvPr>
          <p:cNvSpPr>
            <a:spLocks noGrp="1"/>
          </p:cNvSpPr>
          <p:nvPr>
            <p:ph idx="1"/>
          </p:nvPr>
        </p:nvSpPr>
        <p:spPr>
          <a:xfrm>
            <a:off x="457200" y="1752600"/>
            <a:ext cx="7391398" cy="4724400"/>
          </a:xfrm>
        </p:spPr>
        <p:txBody>
          <a:bodyPr>
            <a:normAutofit/>
          </a:bodyPr>
          <a:lstStyle/>
          <a:p>
            <a:pPr>
              <a:buFontTx/>
              <a:buChar char="-"/>
            </a:pPr>
            <a:r>
              <a:rPr lang="en-US" sz="2000" dirty="0"/>
              <a:t>God is mad at you. </a:t>
            </a:r>
          </a:p>
          <a:p>
            <a:pPr>
              <a:buFontTx/>
              <a:buChar char="-"/>
            </a:pPr>
            <a:r>
              <a:rPr lang="en-US" sz="2000" dirty="0"/>
              <a:t>God doesn’t love you.</a:t>
            </a:r>
          </a:p>
          <a:p>
            <a:pPr>
              <a:buFontTx/>
              <a:buChar char="-"/>
            </a:pPr>
            <a:r>
              <a:rPr lang="en-US" sz="2000" dirty="0"/>
              <a:t>God doesn’t want to help you.</a:t>
            </a:r>
          </a:p>
          <a:p>
            <a:pPr>
              <a:buFontTx/>
              <a:buChar char="-"/>
            </a:pPr>
            <a:r>
              <a:rPr lang="en-US" sz="2000" dirty="0"/>
              <a:t>God doesn’t want you to have fun. </a:t>
            </a:r>
          </a:p>
          <a:p>
            <a:pPr>
              <a:buFontTx/>
              <a:buChar char="-"/>
            </a:pPr>
            <a:r>
              <a:rPr lang="en-US" sz="2000" dirty="0"/>
              <a:t>God wants to zap you with lightning for being bad. </a:t>
            </a:r>
          </a:p>
          <a:p>
            <a:pPr>
              <a:buFontTx/>
              <a:buChar char="-"/>
            </a:pPr>
            <a:r>
              <a:rPr lang="en-US" sz="2000" dirty="0"/>
              <a:t>God doesn’t allow you to mess up and make mistakes.</a:t>
            </a:r>
          </a:p>
          <a:p>
            <a:pPr>
              <a:buFontTx/>
              <a:buChar char="-"/>
            </a:pPr>
            <a:r>
              <a:rPr lang="en-US" sz="2000" dirty="0"/>
              <a:t>God doesn’t like people who aren’t perfect or super religious.</a:t>
            </a:r>
          </a:p>
          <a:p>
            <a:pPr>
              <a:buFontTx/>
              <a:buChar char="-"/>
            </a:pPr>
            <a:r>
              <a:rPr lang="en-US" sz="2000" dirty="0"/>
              <a:t>God will forgive anything, so I can do whatever I want. </a:t>
            </a:r>
          </a:p>
        </p:txBody>
      </p:sp>
      <p:sp>
        <p:nvSpPr>
          <p:cNvPr id="4" name="TextBox 3">
            <a:extLst>
              <a:ext uri="{FF2B5EF4-FFF2-40B4-BE49-F238E27FC236}">
                <a16:creationId xmlns:a16="http://schemas.microsoft.com/office/drawing/2014/main" id="{E40EBB0C-76B3-4287-84DD-802CB404B94B}"/>
              </a:ext>
            </a:extLst>
          </p:cNvPr>
          <p:cNvSpPr txBox="1"/>
          <p:nvPr/>
        </p:nvSpPr>
        <p:spPr>
          <a:xfrm>
            <a:off x="8077200" y="1828801"/>
            <a:ext cx="3429000" cy="3000821"/>
          </a:xfrm>
          <a:prstGeom prst="rect">
            <a:avLst/>
          </a:prstGeom>
          <a:noFill/>
        </p:spPr>
        <p:txBody>
          <a:bodyPr wrap="square" rtlCol="0">
            <a:spAutoFit/>
          </a:bodyPr>
          <a:lstStyle/>
          <a:p>
            <a:pPr>
              <a:lnSpc>
                <a:spcPct val="90000"/>
              </a:lnSpc>
            </a:pPr>
            <a:r>
              <a:rPr lang="en-US" sz="3500" dirty="0">
                <a:solidFill>
                  <a:srgbClr val="FFC000"/>
                </a:solidFill>
              </a:rPr>
              <a:t>Can you relate to any of the common misconceptions about God? If so, which ones?</a:t>
            </a:r>
          </a:p>
        </p:txBody>
      </p:sp>
    </p:spTree>
    <p:extLst>
      <p:ext uri="{BB962C8B-B14F-4D97-AF65-F5344CB8AC3E}">
        <p14:creationId xmlns:p14="http://schemas.microsoft.com/office/powerpoint/2010/main" val="4323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841"/>
          </a:xfrm>
        </p:spPr>
        <p:txBody>
          <a:bodyPr/>
          <a:lstStyle/>
          <a:p>
            <a:r>
              <a:rPr lang="en-US" dirty="0" smtClean="0"/>
              <a:t>What are some of the lies?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927964"/>
              </p:ext>
            </p:extLst>
          </p:nvPr>
        </p:nvGraphicFramePr>
        <p:xfrm>
          <a:off x="677863" y="1766171"/>
          <a:ext cx="8596312" cy="3878056"/>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304811405"/>
                    </a:ext>
                  </a:extLst>
                </a:gridCol>
                <a:gridCol w="4298156">
                  <a:extLst>
                    <a:ext uri="{9D8B030D-6E8A-4147-A177-3AD203B41FA5}">
                      <a16:colId xmlns:a16="http://schemas.microsoft.com/office/drawing/2014/main" val="2084718856"/>
                    </a:ext>
                  </a:extLst>
                </a:gridCol>
              </a:tblGrid>
              <a:tr h="484757">
                <a:tc>
                  <a:txBody>
                    <a:bodyPr/>
                    <a:lstStyle/>
                    <a:p>
                      <a:r>
                        <a:rPr lang="en-US" dirty="0" smtClean="0"/>
                        <a:t>God who</a:t>
                      </a:r>
                      <a:r>
                        <a:rPr lang="en-US" baseline="0" dirty="0" smtClean="0"/>
                        <a:t>  . . .                                   VS</a:t>
                      </a:r>
                      <a:endParaRPr lang="en-US" dirty="0"/>
                    </a:p>
                  </a:txBody>
                  <a:tcPr/>
                </a:tc>
                <a:tc>
                  <a:txBody>
                    <a:bodyPr/>
                    <a:lstStyle/>
                    <a:p>
                      <a:r>
                        <a:rPr lang="en-US" dirty="0" smtClean="0"/>
                        <a:t>God who . . . </a:t>
                      </a:r>
                      <a:endParaRPr lang="en-US" dirty="0"/>
                    </a:p>
                  </a:txBody>
                  <a:tcPr/>
                </a:tc>
                <a:extLst>
                  <a:ext uri="{0D108BD9-81ED-4DB2-BD59-A6C34878D82A}">
                    <a16:rowId xmlns:a16="http://schemas.microsoft.com/office/drawing/2014/main" val="878501721"/>
                  </a:ext>
                </a:extLst>
              </a:tr>
              <a:tr h="484757">
                <a:tc>
                  <a:txBody>
                    <a:bodyPr/>
                    <a:lstStyle/>
                    <a:p>
                      <a:r>
                        <a:rPr lang="en-US" dirty="0" smtClean="0"/>
                        <a:t>Has impossible expectations</a:t>
                      </a:r>
                      <a:endParaRPr lang="en-US" dirty="0"/>
                    </a:p>
                  </a:txBody>
                  <a:tcPr/>
                </a:tc>
                <a:tc>
                  <a:txBody>
                    <a:bodyPr/>
                    <a:lstStyle/>
                    <a:p>
                      <a:r>
                        <a:rPr lang="en-US" dirty="0" smtClean="0"/>
                        <a:t>Is</a:t>
                      </a:r>
                      <a:r>
                        <a:rPr lang="en-US" baseline="0" dirty="0" smtClean="0"/>
                        <a:t> compassionate</a:t>
                      </a:r>
                      <a:endParaRPr lang="en-US" dirty="0"/>
                    </a:p>
                  </a:txBody>
                  <a:tcPr/>
                </a:tc>
                <a:extLst>
                  <a:ext uri="{0D108BD9-81ED-4DB2-BD59-A6C34878D82A}">
                    <a16:rowId xmlns:a16="http://schemas.microsoft.com/office/drawing/2014/main" val="2219897049"/>
                  </a:ext>
                </a:extLst>
              </a:tr>
              <a:tr h="484757">
                <a:tc>
                  <a:txBody>
                    <a:bodyPr/>
                    <a:lstStyle/>
                    <a:p>
                      <a:r>
                        <a:rPr lang="en-US" dirty="0" smtClean="0"/>
                        <a:t>Is emotionally distant</a:t>
                      </a:r>
                      <a:endParaRPr lang="en-US" dirty="0"/>
                    </a:p>
                  </a:txBody>
                  <a:tcPr/>
                </a:tc>
                <a:tc>
                  <a:txBody>
                    <a:bodyPr/>
                    <a:lstStyle/>
                    <a:p>
                      <a:r>
                        <a:rPr lang="en-US" dirty="0" smtClean="0"/>
                        <a:t>Has empathy &amp; grace</a:t>
                      </a:r>
                      <a:endParaRPr lang="en-US" dirty="0"/>
                    </a:p>
                  </a:txBody>
                  <a:tcPr/>
                </a:tc>
                <a:extLst>
                  <a:ext uri="{0D108BD9-81ED-4DB2-BD59-A6C34878D82A}">
                    <a16:rowId xmlns:a16="http://schemas.microsoft.com/office/drawing/2014/main" val="1632465897"/>
                  </a:ext>
                </a:extLst>
              </a:tr>
              <a:tr h="484757">
                <a:tc>
                  <a:txBody>
                    <a:bodyPr/>
                    <a:lstStyle/>
                    <a:p>
                      <a:r>
                        <a:rPr lang="en-US" dirty="0" smtClean="0"/>
                        <a:t>Is inattentive</a:t>
                      </a:r>
                      <a:endParaRPr lang="en-US" dirty="0"/>
                    </a:p>
                  </a:txBody>
                  <a:tcPr/>
                </a:tc>
                <a:tc>
                  <a:txBody>
                    <a:bodyPr/>
                    <a:lstStyle/>
                    <a:p>
                      <a:r>
                        <a:rPr lang="en-US" dirty="0" smtClean="0"/>
                        <a:t>Is intimate</a:t>
                      </a:r>
                      <a:endParaRPr lang="en-US" dirty="0"/>
                    </a:p>
                  </a:txBody>
                  <a:tcPr/>
                </a:tc>
                <a:extLst>
                  <a:ext uri="{0D108BD9-81ED-4DB2-BD59-A6C34878D82A}">
                    <a16:rowId xmlns:a16="http://schemas.microsoft.com/office/drawing/2014/main" val="3212416580"/>
                  </a:ext>
                </a:extLst>
              </a:tr>
              <a:tr h="484757">
                <a:tc>
                  <a:txBody>
                    <a:bodyPr/>
                    <a:lstStyle/>
                    <a:p>
                      <a:r>
                        <a:rPr lang="en-US" dirty="0" smtClean="0"/>
                        <a:t>Is unreliable</a:t>
                      </a:r>
                      <a:endParaRPr lang="en-US" dirty="0"/>
                    </a:p>
                  </a:txBody>
                  <a:tcPr/>
                </a:tc>
                <a:tc>
                  <a:txBody>
                    <a:bodyPr/>
                    <a:lstStyle/>
                    <a:p>
                      <a:r>
                        <a:rPr lang="en-US" dirty="0" smtClean="0"/>
                        <a:t>Is trustworthy</a:t>
                      </a:r>
                      <a:endParaRPr lang="en-US" dirty="0"/>
                    </a:p>
                  </a:txBody>
                  <a:tcPr/>
                </a:tc>
                <a:extLst>
                  <a:ext uri="{0D108BD9-81ED-4DB2-BD59-A6C34878D82A}">
                    <a16:rowId xmlns:a16="http://schemas.microsoft.com/office/drawing/2014/main" val="3507115432"/>
                  </a:ext>
                </a:extLst>
              </a:tr>
              <a:tr h="484757">
                <a:tc>
                  <a:txBody>
                    <a:bodyPr/>
                    <a:lstStyle/>
                    <a:p>
                      <a:r>
                        <a:rPr lang="en-US" dirty="0" smtClean="0"/>
                        <a:t>Abandons</a:t>
                      </a:r>
                      <a:endParaRPr lang="en-US" dirty="0"/>
                    </a:p>
                  </a:txBody>
                  <a:tcPr/>
                </a:tc>
                <a:tc>
                  <a:txBody>
                    <a:bodyPr/>
                    <a:lstStyle/>
                    <a:p>
                      <a:r>
                        <a:rPr lang="en-US" dirty="0" smtClean="0"/>
                        <a:t>Pursues</a:t>
                      </a:r>
                      <a:endParaRPr lang="en-US" dirty="0"/>
                    </a:p>
                  </a:txBody>
                  <a:tcPr/>
                </a:tc>
                <a:extLst>
                  <a:ext uri="{0D108BD9-81ED-4DB2-BD59-A6C34878D82A}">
                    <a16:rowId xmlns:a16="http://schemas.microsoft.com/office/drawing/2014/main" val="3442391595"/>
                  </a:ext>
                </a:extLst>
              </a:tr>
              <a:tr h="484757">
                <a:tc>
                  <a:txBody>
                    <a:bodyPr/>
                    <a:lstStyle/>
                    <a:p>
                      <a:r>
                        <a:rPr lang="en-US" dirty="0" smtClean="0"/>
                        <a:t>Withholds</a:t>
                      </a:r>
                      <a:endParaRPr lang="en-US" dirty="0"/>
                    </a:p>
                  </a:txBody>
                  <a:tcPr/>
                </a:tc>
                <a:tc>
                  <a:txBody>
                    <a:bodyPr/>
                    <a:lstStyle/>
                    <a:p>
                      <a:r>
                        <a:rPr lang="en-US" dirty="0" smtClean="0"/>
                        <a:t>Provides</a:t>
                      </a:r>
                      <a:endParaRPr lang="en-US" dirty="0"/>
                    </a:p>
                  </a:txBody>
                  <a:tcPr/>
                </a:tc>
                <a:extLst>
                  <a:ext uri="{0D108BD9-81ED-4DB2-BD59-A6C34878D82A}">
                    <a16:rowId xmlns:a16="http://schemas.microsoft.com/office/drawing/2014/main" val="2711643037"/>
                  </a:ext>
                </a:extLst>
              </a:tr>
              <a:tr h="484757">
                <a:tc>
                  <a:txBody>
                    <a:bodyPr/>
                    <a:lstStyle/>
                    <a:p>
                      <a:r>
                        <a:rPr lang="en-US" dirty="0" smtClean="0"/>
                        <a:t>Is weak</a:t>
                      </a:r>
                      <a:endParaRPr lang="en-US" dirty="0"/>
                    </a:p>
                  </a:txBody>
                  <a:tcPr/>
                </a:tc>
                <a:tc>
                  <a:txBody>
                    <a:bodyPr/>
                    <a:lstStyle/>
                    <a:p>
                      <a:r>
                        <a:rPr lang="en-US" dirty="0" smtClean="0"/>
                        <a:t>God who  . . .                                </a:t>
                      </a:r>
                      <a:endParaRPr lang="en-US" dirty="0"/>
                    </a:p>
                  </a:txBody>
                  <a:tcPr/>
                </a:tc>
                <a:extLst>
                  <a:ext uri="{0D108BD9-81ED-4DB2-BD59-A6C34878D82A}">
                    <a16:rowId xmlns:a16="http://schemas.microsoft.com/office/drawing/2014/main" val="2890129979"/>
                  </a:ext>
                </a:extLst>
              </a:tr>
            </a:tbl>
          </a:graphicData>
        </a:graphic>
      </p:graphicFrame>
    </p:spTree>
    <p:extLst>
      <p:ext uri="{BB962C8B-B14F-4D97-AF65-F5344CB8AC3E}">
        <p14:creationId xmlns:p14="http://schemas.microsoft.com/office/powerpoint/2010/main" val="4216969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EE04-12F4-4AC1-81EE-ABABD067D82E}"/>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3BB3B7A5-3629-4883-83D2-53BE30AD2DEB}"/>
              </a:ext>
            </a:extLst>
          </p:cNvPr>
          <p:cNvSpPr>
            <a:spLocks noGrp="1"/>
          </p:cNvSpPr>
          <p:nvPr>
            <p:ph idx="1"/>
          </p:nvPr>
        </p:nvSpPr>
        <p:spPr/>
        <p:txBody>
          <a:bodyPr>
            <a:normAutofit fontScale="85000" lnSpcReduction="10000"/>
          </a:bodyPr>
          <a:lstStyle/>
          <a:p>
            <a:pPr marL="0" indent="0">
              <a:buNone/>
            </a:pPr>
            <a:r>
              <a:rPr lang="en-US" sz="4500" dirty="0"/>
              <a:t>While you may not be able to control every thought that comes into your mind, there is a </a:t>
            </a:r>
            <a:r>
              <a:rPr lang="en-US" sz="4500" u="sng" dirty="0"/>
              <a:t>difference</a:t>
            </a:r>
            <a:r>
              <a:rPr lang="en-US" sz="4500" dirty="0"/>
              <a:t> between passively giving in to the default position of society and actively following the disciplined practice of training your mind.</a:t>
            </a:r>
          </a:p>
          <a:p>
            <a:pPr marL="0" indent="0">
              <a:buNone/>
            </a:pPr>
            <a:endParaRPr lang="en-US" sz="4500" dirty="0"/>
          </a:p>
        </p:txBody>
      </p:sp>
    </p:spTree>
    <p:extLst>
      <p:ext uri="{BB962C8B-B14F-4D97-AF65-F5344CB8AC3E}">
        <p14:creationId xmlns:p14="http://schemas.microsoft.com/office/powerpoint/2010/main" val="313925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930399"/>
            <a:ext cx="8596668" cy="4110963"/>
          </a:xfrm>
        </p:spPr>
        <p:txBody>
          <a:bodyPr/>
          <a:lstStyle/>
          <a:p>
            <a:pPr marL="0" indent="0" algn="ctr">
              <a:buNone/>
            </a:pPr>
            <a:r>
              <a:rPr lang="en-US" dirty="0" smtClean="0"/>
              <a:t>Unity in Diversity</a:t>
            </a:r>
          </a:p>
          <a:p>
            <a:r>
              <a:rPr lang="en-US" dirty="0" smtClean="0"/>
              <a:t>We are all in different places on our spiritual journey</a:t>
            </a:r>
          </a:p>
          <a:p>
            <a:r>
              <a:rPr lang="en-US" dirty="0" smtClean="0"/>
              <a:t>We are shaped by our past experiences with people and with God.</a:t>
            </a:r>
          </a:p>
          <a:p>
            <a:r>
              <a:rPr lang="en-US" dirty="0" smtClean="0"/>
              <a:t>But we all need one another.</a:t>
            </a:r>
          </a:p>
          <a:p>
            <a:r>
              <a:rPr lang="en-US" dirty="0" smtClean="0"/>
              <a:t>Different places, different practices – we are growing together</a:t>
            </a:r>
          </a:p>
          <a:p>
            <a:pPr lvl="1"/>
            <a:r>
              <a:rPr lang="en-US" dirty="0" smtClean="0"/>
              <a:t>Developing (growing) our spiritual life with the help of other like ourselves.</a:t>
            </a:r>
            <a:endParaRPr lang="en-US" dirty="0"/>
          </a:p>
        </p:txBody>
      </p:sp>
    </p:spTree>
    <p:extLst>
      <p:ext uri="{BB962C8B-B14F-4D97-AF65-F5344CB8AC3E}">
        <p14:creationId xmlns:p14="http://schemas.microsoft.com/office/powerpoint/2010/main" val="2074328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6EC6-F97C-436E-8543-9CF3CF064AC3}"/>
              </a:ext>
            </a:extLst>
          </p:cNvPr>
          <p:cNvSpPr>
            <a:spLocks noGrp="1"/>
          </p:cNvSpPr>
          <p:nvPr>
            <p:ph type="title"/>
          </p:nvPr>
        </p:nvSpPr>
        <p:spPr/>
        <p:txBody>
          <a:bodyPr/>
          <a:lstStyle/>
          <a:p>
            <a:r>
              <a:rPr lang="en-US" dirty="0"/>
              <a:t>Romans 12:2 (NLT)</a:t>
            </a:r>
          </a:p>
        </p:txBody>
      </p:sp>
      <p:sp>
        <p:nvSpPr>
          <p:cNvPr id="3" name="Content Placeholder 2">
            <a:extLst>
              <a:ext uri="{FF2B5EF4-FFF2-40B4-BE49-F238E27FC236}">
                <a16:creationId xmlns:a16="http://schemas.microsoft.com/office/drawing/2014/main" id="{859C6FC8-CA50-4EB1-8117-C644E2B2D548}"/>
              </a:ext>
            </a:extLst>
          </p:cNvPr>
          <p:cNvSpPr>
            <a:spLocks noGrp="1"/>
          </p:cNvSpPr>
          <p:nvPr>
            <p:ph idx="1"/>
          </p:nvPr>
        </p:nvSpPr>
        <p:spPr/>
        <p:txBody>
          <a:bodyPr>
            <a:normAutofit/>
          </a:bodyPr>
          <a:lstStyle/>
          <a:p>
            <a:pPr marL="0" indent="0">
              <a:buNone/>
            </a:pPr>
            <a:r>
              <a:rPr lang="en-US" sz="3500" dirty="0">
                <a:latin typeface="system-ui"/>
              </a:rPr>
              <a:t>Don’t copy the behavior and customs of this world, but let God transform you into a new person by changing the way you think. Then you will learn to know God’s will for you, which is good and pleasing and perfect.</a:t>
            </a:r>
            <a:endParaRPr lang="en-US" sz="3500" dirty="0"/>
          </a:p>
        </p:txBody>
      </p:sp>
    </p:spTree>
    <p:extLst>
      <p:ext uri="{BB962C8B-B14F-4D97-AF65-F5344CB8AC3E}">
        <p14:creationId xmlns:p14="http://schemas.microsoft.com/office/powerpoint/2010/main" val="24821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your mind. . . </a:t>
            </a:r>
            <a:endParaRPr lang="en-US" dirty="0"/>
          </a:p>
        </p:txBody>
      </p:sp>
      <p:sp>
        <p:nvSpPr>
          <p:cNvPr id="3" name="Content Placeholder 2"/>
          <p:cNvSpPr>
            <a:spLocks noGrp="1"/>
          </p:cNvSpPr>
          <p:nvPr>
            <p:ph idx="1"/>
          </p:nvPr>
        </p:nvSpPr>
        <p:spPr>
          <a:xfrm>
            <a:off x="677334" y="1796143"/>
            <a:ext cx="8596668" cy="4245219"/>
          </a:xfrm>
        </p:spPr>
        <p:txBody>
          <a:bodyPr/>
          <a:lstStyle/>
          <a:p>
            <a:pPr marL="0" indent="0">
              <a:buNone/>
            </a:pPr>
            <a:endParaRPr lang="en-US" dirty="0"/>
          </a:p>
          <a:p>
            <a:endParaRPr lang="en-US" dirty="0"/>
          </a:p>
          <a:p>
            <a:pPr marL="0" indent="0">
              <a:buNone/>
            </a:pPr>
            <a:r>
              <a:rPr lang="en-US" sz="3200" dirty="0"/>
              <a:t>We will become transformed to what we most love and admire…</a:t>
            </a:r>
          </a:p>
          <a:p>
            <a:endParaRPr lang="en-US" sz="3200" dirty="0" smtClean="0"/>
          </a:p>
          <a:p>
            <a:pPr marL="0" indent="0" algn="ctr">
              <a:buNone/>
            </a:pPr>
            <a:r>
              <a:rPr lang="en-US" sz="3200" dirty="0" smtClean="0">
                <a:solidFill>
                  <a:srgbClr val="FFFF00"/>
                </a:solidFill>
              </a:rPr>
              <a:t>What </a:t>
            </a:r>
            <a:r>
              <a:rPr lang="en-US" sz="3200" dirty="0">
                <a:solidFill>
                  <a:srgbClr val="FFFF00"/>
                </a:solidFill>
              </a:rPr>
              <a:t>is your first reaction to </a:t>
            </a:r>
            <a:r>
              <a:rPr lang="en-US" sz="3200" dirty="0" smtClean="0">
                <a:solidFill>
                  <a:srgbClr val="FFFF00"/>
                </a:solidFill>
              </a:rPr>
              <a:t>the above </a:t>
            </a:r>
            <a:r>
              <a:rPr lang="en-US" sz="3200" dirty="0">
                <a:solidFill>
                  <a:srgbClr val="FFFF00"/>
                </a:solidFill>
              </a:rPr>
              <a:t>sentence?</a:t>
            </a:r>
          </a:p>
        </p:txBody>
      </p:sp>
    </p:spTree>
    <p:extLst>
      <p:ext uri="{BB962C8B-B14F-4D97-AF65-F5344CB8AC3E}">
        <p14:creationId xmlns:p14="http://schemas.microsoft.com/office/powerpoint/2010/main" val="3189119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8471"/>
          </a:xfrm>
        </p:spPr>
        <p:txBody>
          <a:bodyPr>
            <a:normAutofit fontScale="90000"/>
          </a:bodyPr>
          <a:lstStyle/>
          <a:p>
            <a:endParaRPr lang="en-US" dirty="0"/>
          </a:p>
        </p:txBody>
      </p:sp>
      <p:sp>
        <p:nvSpPr>
          <p:cNvPr id="3" name="Content Placeholder 2"/>
          <p:cNvSpPr>
            <a:spLocks noGrp="1"/>
          </p:cNvSpPr>
          <p:nvPr>
            <p:ph idx="1"/>
          </p:nvPr>
        </p:nvSpPr>
        <p:spPr>
          <a:xfrm>
            <a:off x="677334" y="1012371"/>
            <a:ext cx="8596668" cy="5028991"/>
          </a:xfrm>
        </p:spPr>
        <p:txBody>
          <a:bodyPr>
            <a:normAutofit/>
          </a:bodyPr>
          <a:lstStyle/>
          <a:p>
            <a:r>
              <a:rPr lang="en-US" sz="3200" dirty="0"/>
              <a:t>If our heart’s desire is fixed on something </a:t>
            </a:r>
            <a:r>
              <a:rPr lang="en-US" sz="3200" dirty="0" smtClean="0"/>
              <a:t>society says </a:t>
            </a:r>
            <a:r>
              <a:rPr lang="en-US" sz="3200" dirty="0"/>
              <a:t>is good, it becomes like an idol to us and </a:t>
            </a:r>
            <a:r>
              <a:rPr lang="en-US" sz="3200" dirty="0" smtClean="0"/>
              <a:t>can corrupt </a:t>
            </a:r>
            <a:r>
              <a:rPr lang="en-US" sz="3200" dirty="0"/>
              <a:t>us.</a:t>
            </a:r>
          </a:p>
          <a:p>
            <a:pPr marL="0" indent="0">
              <a:buNone/>
            </a:pPr>
            <a:endParaRPr lang="en-US" sz="3200" dirty="0"/>
          </a:p>
          <a:p>
            <a:r>
              <a:rPr lang="en-US" sz="3200" dirty="0"/>
              <a:t>The opposite is also true. </a:t>
            </a:r>
            <a:endParaRPr lang="en-US" sz="3200" dirty="0" smtClean="0"/>
          </a:p>
          <a:p>
            <a:pPr marL="0" indent="0">
              <a:buNone/>
            </a:pPr>
            <a:r>
              <a:rPr lang="en-US" sz="3200" dirty="0" smtClean="0"/>
              <a:t>	When </a:t>
            </a:r>
            <a:r>
              <a:rPr lang="en-US" sz="3200" dirty="0"/>
              <a:t>we focus on </a:t>
            </a:r>
            <a:r>
              <a:rPr lang="en-US" sz="3200" dirty="0" smtClean="0"/>
              <a:t>what God </a:t>
            </a:r>
            <a:r>
              <a:rPr lang="en-US" sz="3200" dirty="0"/>
              <a:t>wants for our lives, we become more </a:t>
            </a:r>
            <a:r>
              <a:rPr lang="en-US" sz="3200" dirty="0" smtClean="0"/>
              <a:t>like Him, </a:t>
            </a:r>
            <a:r>
              <a:rPr lang="en-US" sz="3200" dirty="0"/>
              <a:t>and we reflect His image as we </a:t>
            </a:r>
            <a:r>
              <a:rPr lang="en-US" sz="3200" dirty="0" smtClean="0"/>
              <a:t>were originally </a:t>
            </a:r>
            <a:r>
              <a:rPr lang="en-US" sz="3200" dirty="0"/>
              <a:t>created to do!</a:t>
            </a:r>
          </a:p>
        </p:txBody>
      </p:sp>
    </p:spTree>
    <p:extLst>
      <p:ext uri="{BB962C8B-B14F-4D97-AF65-F5344CB8AC3E}">
        <p14:creationId xmlns:p14="http://schemas.microsoft.com/office/powerpoint/2010/main" val="319730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ctr">
              <a:buNone/>
            </a:pPr>
            <a:r>
              <a:rPr lang="en-US" sz="3200" dirty="0">
                <a:solidFill>
                  <a:srgbClr val="FFFF00"/>
                </a:solidFill>
              </a:rPr>
              <a:t>What are the top five things </a:t>
            </a:r>
            <a:r>
              <a:rPr lang="en-US" sz="3200" dirty="0" smtClean="0">
                <a:solidFill>
                  <a:srgbClr val="FFFF00"/>
                </a:solidFill>
              </a:rPr>
              <a:t>that compete </a:t>
            </a:r>
            <a:r>
              <a:rPr lang="en-US" sz="3200" dirty="0">
                <a:solidFill>
                  <a:srgbClr val="FFFF00"/>
                </a:solidFill>
              </a:rPr>
              <a:t>for your time, attention or</a:t>
            </a:r>
          </a:p>
          <a:p>
            <a:pPr marL="0" indent="0" algn="ctr">
              <a:buNone/>
            </a:pPr>
            <a:r>
              <a:rPr lang="en-US" sz="3200" dirty="0">
                <a:solidFill>
                  <a:srgbClr val="FFFF00"/>
                </a:solidFill>
              </a:rPr>
              <a:t>admiration?</a:t>
            </a:r>
          </a:p>
          <a:p>
            <a:endParaRPr lang="en-US" dirty="0"/>
          </a:p>
          <a:p>
            <a:r>
              <a:rPr lang="en-US" sz="2800" dirty="0">
                <a:solidFill>
                  <a:srgbClr val="FFFF00"/>
                </a:solidFill>
              </a:rPr>
              <a:t>Now </a:t>
            </a:r>
            <a:r>
              <a:rPr lang="en-US" sz="2800" dirty="0" smtClean="0">
                <a:solidFill>
                  <a:srgbClr val="FFFF00"/>
                </a:solidFill>
              </a:rPr>
              <a:t>evaluate . . .</a:t>
            </a:r>
          </a:p>
          <a:p>
            <a:pPr marL="0" indent="0">
              <a:buNone/>
            </a:pPr>
            <a:r>
              <a:rPr lang="en-US" sz="2800" dirty="0" smtClean="0">
                <a:solidFill>
                  <a:srgbClr val="FFFF00"/>
                </a:solidFill>
              </a:rPr>
              <a:t>		Are </a:t>
            </a:r>
            <a:r>
              <a:rPr lang="en-US" sz="2800" dirty="0">
                <a:solidFill>
                  <a:srgbClr val="FFFF00"/>
                </a:solidFill>
              </a:rPr>
              <a:t>they good things</a:t>
            </a:r>
            <a:r>
              <a:rPr lang="en-US" sz="2800" dirty="0" smtClean="0">
                <a:solidFill>
                  <a:srgbClr val="FFFF00"/>
                </a:solidFill>
              </a:rPr>
              <a:t>?</a:t>
            </a:r>
          </a:p>
          <a:p>
            <a:pPr marL="0" indent="0">
              <a:buNone/>
            </a:pPr>
            <a:r>
              <a:rPr lang="en-US" sz="2800" dirty="0" smtClean="0">
                <a:solidFill>
                  <a:srgbClr val="FFFF00"/>
                </a:solidFill>
              </a:rPr>
              <a:t>		Are they things that have temporal or eternal 			value?</a:t>
            </a:r>
            <a:endParaRPr lang="en-US" sz="2800" dirty="0">
              <a:solidFill>
                <a:srgbClr val="FFFF00"/>
              </a:solidFill>
            </a:endParaRPr>
          </a:p>
        </p:txBody>
      </p:sp>
    </p:spTree>
    <p:extLst>
      <p:ext uri="{BB962C8B-B14F-4D97-AF65-F5344CB8AC3E}">
        <p14:creationId xmlns:p14="http://schemas.microsoft.com/office/powerpoint/2010/main" val="955366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a:t>We are shaped by our aspirations and transformed by our pursuits </a:t>
            </a:r>
            <a:r>
              <a:rPr lang="en-US" sz="3200" dirty="0" smtClean="0"/>
              <a:t>and intentions</a:t>
            </a:r>
            <a:r>
              <a:rPr lang="en-US" sz="3200" dirty="0"/>
              <a:t>.</a:t>
            </a:r>
          </a:p>
          <a:p>
            <a:pPr marL="0" indent="0">
              <a:buNone/>
            </a:pPr>
            <a:endParaRPr lang="en-US" dirty="0"/>
          </a:p>
          <a:p>
            <a:pPr marL="0" indent="0" algn="ctr">
              <a:buNone/>
            </a:pPr>
            <a:r>
              <a:rPr lang="en-US" sz="3200" dirty="0">
                <a:solidFill>
                  <a:srgbClr val="FFFF00"/>
                </a:solidFill>
              </a:rPr>
              <a:t>“What do you want more </a:t>
            </a:r>
            <a:endParaRPr lang="en-US" sz="3200" dirty="0" smtClean="0">
              <a:solidFill>
                <a:srgbClr val="FFFF00"/>
              </a:solidFill>
            </a:endParaRPr>
          </a:p>
          <a:p>
            <a:pPr marL="0" indent="0" algn="ctr">
              <a:buNone/>
            </a:pPr>
            <a:r>
              <a:rPr lang="en-US" sz="3200" dirty="0" smtClean="0">
                <a:solidFill>
                  <a:srgbClr val="FFFF00"/>
                </a:solidFill>
              </a:rPr>
              <a:t>than anything </a:t>
            </a:r>
            <a:r>
              <a:rPr lang="en-US" sz="3200" dirty="0">
                <a:solidFill>
                  <a:srgbClr val="FFFF00"/>
                </a:solidFill>
              </a:rPr>
              <a:t>else?”</a:t>
            </a:r>
          </a:p>
        </p:txBody>
      </p:sp>
    </p:spTree>
    <p:extLst>
      <p:ext uri="{BB962C8B-B14F-4D97-AF65-F5344CB8AC3E}">
        <p14:creationId xmlns:p14="http://schemas.microsoft.com/office/powerpoint/2010/main" val="2108678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419100"/>
          </a:xfrm>
        </p:spPr>
        <p:txBody>
          <a:bodyPr>
            <a:normAutofit fontScale="90000"/>
          </a:bodyPr>
          <a:lstStyle/>
          <a:p>
            <a:endParaRPr lang="en-US" dirty="0"/>
          </a:p>
        </p:txBody>
      </p:sp>
      <p:sp>
        <p:nvSpPr>
          <p:cNvPr id="3" name="Content Placeholder 2"/>
          <p:cNvSpPr>
            <a:spLocks noGrp="1"/>
          </p:cNvSpPr>
          <p:nvPr>
            <p:ph idx="1"/>
          </p:nvPr>
        </p:nvSpPr>
        <p:spPr>
          <a:xfrm>
            <a:off x="677334" y="1453243"/>
            <a:ext cx="9152466" cy="4588119"/>
          </a:xfrm>
        </p:spPr>
        <p:txBody>
          <a:bodyPr>
            <a:normAutofit/>
          </a:bodyPr>
          <a:lstStyle/>
          <a:p>
            <a:r>
              <a:rPr lang="en-US" sz="2400" dirty="0"/>
              <a:t>Our aspirations, pursuits and intentions should </a:t>
            </a:r>
            <a:r>
              <a:rPr lang="en-US" sz="2400" dirty="0" smtClean="0"/>
              <a:t>put letting </a:t>
            </a:r>
            <a:r>
              <a:rPr lang="en-US" sz="2400" dirty="0"/>
              <a:t>God lead our lives first and then </a:t>
            </a:r>
            <a:r>
              <a:rPr lang="en-US" sz="2400" dirty="0" smtClean="0"/>
              <a:t>allow every </a:t>
            </a:r>
            <a:r>
              <a:rPr lang="en-US" sz="2400" dirty="0"/>
              <a:t>other pursuit, dream and goal flow from it.</a:t>
            </a:r>
          </a:p>
          <a:p>
            <a:endParaRPr lang="en-US" sz="2400" dirty="0"/>
          </a:p>
          <a:p>
            <a:r>
              <a:rPr lang="en-US" sz="2400" dirty="0" smtClean="0"/>
              <a:t>Adjusting our view of God can start with consciously putting him first in </a:t>
            </a:r>
            <a:r>
              <a:rPr lang="en-US" sz="3600" dirty="0" smtClean="0"/>
              <a:t>all</a:t>
            </a:r>
            <a:r>
              <a:rPr lang="en-US" sz="2400" dirty="0" smtClean="0"/>
              <a:t> we do (Matthew 6:33), and doing what we do for him rather than ourselves ( I Corinthians 10:31).</a:t>
            </a:r>
          </a:p>
          <a:p>
            <a:endParaRPr lang="en-US" sz="2400" dirty="0"/>
          </a:p>
          <a:p>
            <a:r>
              <a:rPr lang="en-US" sz="2400" dirty="0" smtClean="0"/>
              <a:t> </a:t>
            </a:r>
            <a:r>
              <a:rPr lang="en-US" sz="2400" dirty="0"/>
              <a:t>Remember from Monday…</a:t>
            </a:r>
          </a:p>
        </p:txBody>
      </p:sp>
    </p:spTree>
    <p:extLst>
      <p:ext uri="{BB962C8B-B14F-4D97-AF65-F5344CB8AC3E}">
        <p14:creationId xmlns:p14="http://schemas.microsoft.com/office/powerpoint/2010/main" val="2786825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dirty="0"/>
              <a:t>A.W. Tozer </a:t>
            </a:r>
            <a:r>
              <a:rPr lang="en-US" sz="2800" dirty="0" smtClean="0"/>
              <a:t>said:</a:t>
            </a:r>
            <a:endParaRPr lang="en-US" sz="2800" dirty="0"/>
          </a:p>
          <a:p>
            <a:pPr marL="0" indent="0">
              <a:buNone/>
            </a:pPr>
            <a:r>
              <a:rPr lang="en-US" sz="2800" dirty="0" smtClean="0"/>
              <a:t>	“</a:t>
            </a:r>
            <a:r>
              <a:rPr lang="en-US" sz="2800" dirty="0"/>
              <a:t>What comes into </a:t>
            </a:r>
            <a:r>
              <a:rPr lang="en-US" sz="2800" dirty="0" smtClean="0"/>
              <a:t>our minds </a:t>
            </a:r>
            <a:r>
              <a:rPr lang="en-US" sz="2800" dirty="0"/>
              <a:t>when we </a:t>
            </a:r>
            <a:r>
              <a:rPr lang="en-US" sz="2800" dirty="0" smtClean="0"/>
              <a:t>think about </a:t>
            </a:r>
            <a:r>
              <a:rPr lang="en-US" sz="2800" dirty="0"/>
              <a:t>God is the </a:t>
            </a:r>
            <a:r>
              <a:rPr lang="en-US" sz="2800" dirty="0" smtClean="0"/>
              <a:t>most important </a:t>
            </a:r>
            <a:r>
              <a:rPr lang="en-US" sz="2800" dirty="0"/>
              <a:t>thing </a:t>
            </a:r>
            <a:r>
              <a:rPr lang="en-US" sz="2800" dirty="0" smtClean="0"/>
              <a:t>about us</a:t>
            </a:r>
            <a:r>
              <a:rPr lang="en-US" sz="2800" dirty="0"/>
              <a:t>.”</a:t>
            </a:r>
          </a:p>
          <a:p>
            <a:pPr marL="0" indent="0">
              <a:buNone/>
            </a:pPr>
            <a:endParaRPr lang="en-US" sz="2800" dirty="0"/>
          </a:p>
          <a:p>
            <a:pPr marL="0" indent="0" algn="ctr">
              <a:buNone/>
            </a:pPr>
            <a:r>
              <a:rPr lang="en-US" sz="2800" dirty="0">
                <a:solidFill>
                  <a:srgbClr val="FFFF00"/>
                </a:solidFill>
              </a:rPr>
              <a:t>Do you consider </a:t>
            </a:r>
            <a:r>
              <a:rPr lang="en-US" sz="2800" dirty="0" smtClean="0">
                <a:solidFill>
                  <a:srgbClr val="FFFF00"/>
                </a:solidFill>
              </a:rPr>
              <a:t>God trustworthy? </a:t>
            </a:r>
          </a:p>
          <a:p>
            <a:pPr marL="0" indent="0" algn="ctr">
              <a:buNone/>
            </a:pPr>
            <a:r>
              <a:rPr lang="en-US" sz="2800" dirty="0" smtClean="0">
                <a:solidFill>
                  <a:srgbClr val="FFFF00"/>
                </a:solidFill>
              </a:rPr>
              <a:t>Why or why </a:t>
            </a:r>
            <a:r>
              <a:rPr lang="en-US" sz="2800" dirty="0">
                <a:solidFill>
                  <a:srgbClr val="FFFF00"/>
                </a:solidFill>
              </a:rPr>
              <a:t>not?</a:t>
            </a:r>
          </a:p>
        </p:txBody>
      </p:sp>
    </p:spTree>
    <p:extLst>
      <p:ext uri="{BB962C8B-B14F-4D97-AF65-F5344CB8AC3E}">
        <p14:creationId xmlns:p14="http://schemas.microsoft.com/office/powerpoint/2010/main" val="2329677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dirty="0">
                <a:solidFill>
                  <a:srgbClr val="FFFF00"/>
                </a:solidFill>
              </a:rPr>
              <a:t>What are the consequences of a </a:t>
            </a:r>
            <a:r>
              <a:rPr lang="en-US" sz="3600" dirty="0" smtClean="0">
                <a:solidFill>
                  <a:srgbClr val="FFFF00"/>
                </a:solidFill>
              </a:rPr>
              <a:t>less-than-accurate understanding </a:t>
            </a:r>
            <a:r>
              <a:rPr lang="en-US" sz="3600" dirty="0">
                <a:solidFill>
                  <a:srgbClr val="FFFF00"/>
                </a:solidFill>
              </a:rPr>
              <a:t>of who God is?</a:t>
            </a:r>
          </a:p>
        </p:txBody>
      </p:sp>
    </p:spTree>
    <p:extLst>
      <p:ext uri="{BB962C8B-B14F-4D97-AF65-F5344CB8AC3E}">
        <p14:creationId xmlns:p14="http://schemas.microsoft.com/office/powerpoint/2010/main" val="4197547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8471"/>
          </a:xfrm>
        </p:spPr>
        <p:txBody>
          <a:bodyPr>
            <a:normAutofit fontScale="90000"/>
          </a:bodyPr>
          <a:lstStyle/>
          <a:p>
            <a:endParaRPr lang="en-US" dirty="0"/>
          </a:p>
        </p:txBody>
      </p:sp>
      <p:sp>
        <p:nvSpPr>
          <p:cNvPr id="3" name="Content Placeholder 2"/>
          <p:cNvSpPr>
            <a:spLocks noGrp="1"/>
          </p:cNvSpPr>
          <p:nvPr>
            <p:ph idx="1"/>
          </p:nvPr>
        </p:nvSpPr>
        <p:spPr>
          <a:xfrm>
            <a:off x="677334" y="1257300"/>
            <a:ext cx="8596668" cy="5388429"/>
          </a:xfrm>
        </p:spPr>
        <p:txBody>
          <a:bodyPr>
            <a:normAutofit/>
          </a:bodyPr>
          <a:lstStyle/>
          <a:p>
            <a:pPr marL="0" indent="0">
              <a:buNone/>
            </a:pPr>
            <a:r>
              <a:rPr lang="en-US" sz="2400" dirty="0"/>
              <a:t>We are faced with a few choices:</a:t>
            </a:r>
          </a:p>
          <a:p>
            <a:endParaRPr lang="en-US" sz="2400" dirty="0"/>
          </a:p>
          <a:p>
            <a:r>
              <a:rPr lang="en-US" sz="2400" dirty="0"/>
              <a:t>Will we know God as society thinks </a:t>
            </a:r>
            <a:r>
              <a:rPr lang="en-US" sz="2400" dirty="0" smtClean="0"/>
              <a:t>we should know </a:t>
            </a:r>
            <a:r>
              <a:rPr lang="en-US" sz="2400" dirty="0"/>
              <a:t>God, or will we know Him the </a:t>
            </a:r>
            <a:r>
              <a:rPr lang="en-US" sz="2400" dirty="0" smtClean="0"/>
              <a:t>way He </a:t>
            </a:r>
            <a:r>
              <a:rPr lang="en-US" sz="2400" dirty="0"/>
              <a:t>wants us </a:t>
            </a:r>
            <a:r>
              <a:rPr lang="en-US" sz="2400" dirty="0" smtClean="0"/>
              <a:t>to know him?</a:t>
            </a:r>
            <a:endParaRPr lang="en-US" sz="2400" dirty="0"/>
          </a:p>
          <a:p>
            <a:endParaRPr lang="en-US" sz="2400" dirty="0"/>
          </a:p>
          <a:p>
            <a:r>
              <a:rPr lang="en-US" sz="2400" dirty="0"/>
              <a:t>Will we commit our </a:t>
            </a:r>
            <a:r>
              <a:rPr lang="en-US" sz="2400" dirty="0" smtClean="0"/>
              <a:t>mind and heart to knowing God </a:t>
            </a:r>
            <a:r>
              <a:rPr lang="en-US" sz="2400" dirty="0"/>
              <a:t>correctly or will we allow </a:t>
            </a:r>
            <a:r>
              <a:rPr lang="en-US" sz="2400" dirty="0" smtClean="0"/>
              <a:t>just anyone and anything to </a:t>
            </a:r>
            <a:r>
              <a:rPr lang="en-US" sz="2400" dirty="0"/>
              <a:t>influence how we think?</a:t>
            </a:r>
          </a:p>
          <a:p>
            <a:endParaRPr lang="en-US" sz="2400" dirty="0"/>
          </a:p>
          <a:p>
            <a:pPr marL="0" indent="0" algn="ctr">
              <a:buNone/>
            </a:pPr>
            <a:r>
              <a:rPr lang="en-US" sz="2400" dirty="0"/>
              <a:t>Spending time with God is the only </a:t>
            </a:r>
            <a:r>
              <a:rPr lang="en-US" sz="2400" dirty="0" smtClean="0"/>
              <a:t>way to </a:t>
            </a:r>
            <a:r>
              <a:rPr lang="en-US" sz="2400" dirty="0"/>
              <a:t>know God.</a:t>
            </a:r>
          </a:p>
        </p:txBody>
      </p:sp>
    </p:spTree>
    <p:extLst>
      <p:ext uri="{BB962C8B-B14F-4D97-AF65-F5344CB8AC3E}">
        <p14:creationId xmlns:p14="http://schemas.microsoft.com/office/powerpoint/2010/main" val="2252933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800" dirty="0">
                <a:solidFill>
                  <a:srgbClr val="FFFF00"/>
                </a:solidFill>
              </a:rPr>
              <a:t>Can you think of a time in which your </a:t>
            </a:r>
            <a:r>
              <a:rPr lang="en-US" sz="2800" dirty="0" smtClean="0">
                <a:solidFill>
                  <a:srgbClr val="FFFF00"/>
                </a:solidFill>
              </a:rPr>
              <a:t>initial understanding </a:t>
            </a:r>
            <a:r>
              <a:rPr lang="en-US" sz="2800" dirty="0">
                <a:solidFill>
                  <a:srgbClr val="FFFF00"/>
                </a:solidFill>
              </a:rPr>
              <a:t>of Christianity changed as </a:t>
            </a:r>
            <a:r>
              <a:rPr lang="en-US" sz="2800" dirty="0" smtClean="0">
                <a:solidFill>
                  <a:srgbClr val="FFFF00"/>
                </a:solidFill>
              </a:rPr>
              <a:t>you gave </a:t>
            </a:r>
            <a:r>
              <a:rPr lang="en-US" sz="2800" dirty="0">
                <a:solidFill>
                  <a:srgbClr val="FFFF00"/>
                </a:solidFill>
              </a:rPr>
              <a:t>it more thought and </a:t>
            </a:r>
            <a:r>
              <a:rPr lang="en-US" sz="2800" dirty="0" smtClean="0">
                <a:solidFill>
                  <a:srgbClr val="FFFF00"/>
                </a:solidFill>
              </a:rPr>
              <a:t>learned more?  If </a:t>
            </a:r>
            <a:r>
              <a:rPr lang="en-US" sz="2800" dirty="0">
                <a:solidFill>
                  <a:srgbClr val="FFFF00"/>
                </a:solidFill>
              </a:rPr>
              <a:t>so</a:t>
            </a:r>
            <a:r>
              <a:rPr lang="en-US" sz="2800" dirty="0" smtClean="0">
                <a:solidFill>
                  <a:srgbClr val="FFFF00"/>
                </a:solidFill>
              </a:rPr>
              <a:t>, what </a:t>
            </a:r>
            <a:r>
              <a:rPr lang="en-US" sz="2800" dirty="0">
                <a:solidFill>
                  <a:srgbClr val="FFFF00"/>
                </a:solidFill>
              </a:rPr>
              <a:t>was it? What happened</a:t>
            </a:r>
            <a:r>
              <a:rPr lang="en-US" sz="2800" dirty="0" smtClean="0">
                <a:solidFill>
                  <a:srgbClr val="FFFF00"/>
                </a:solidFill>
              </a:rPr>
              <a:t>? </a:t>
            </a:r>
            <a:endParaRPr lang="en-US" sz="2800" dirty="0">
              <a:solidFill>
                <a:srgbClr val="FFFF00"/>
              </a:solidFill>
            </a:endParaRPr>
          </a:p>
        </p:txBody>
      </p:sp>
    </p:spTree>
    <p:extLst>
      <p:ext uri="{BB962C8B-B14F-4D97-AF65-F5344CB8AC3E}">
        <p14:creationId xmlns:p14="http://schemas.microsoft.com/office/powerpoint/2010/main" val="129478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000" dirty="0">
                <a:solidFill>
                  <a:srgbClr val="0070C0"/>
                </a:solidFill>
              </a:rPr>
              <a:t>RELATIONAL SPIRITUALITY</a:t>
            </a:r>
          </a:p>
        </p:txBody>
      </p:sp>
    </p:spTree>
    <p:extLst>
      <p:ext uri="{BB962C8B-B14F-4D97-AF65-F5344CB8AC3E}">
        <p14:creationId xmlns:p14="http://schemas.microsoft.com/office/powerpoint/2010/main" val="3308968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8471"/>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solidFill>
                  <a:srgbClr val="FFFF00"/>
                </a:solidFill>
              </a:rPr>
              <a:t>During our discussions this week, what changes (adjustments) do you realize you need to make in the way you think about or understand God?</a:t>
            </a:r>
            <a:endParaRPr lang="en-US" sz="3200" dirty="0">
              <a:solidFill>
                <a:srgbClr val="FFFF00"/>
              </a:solidFill>
            </a:endParaRPr>
          </a:p>
        </p:txBody>
      </p:sp>
    </p:spTree>
    <p:extLst>
      <p:ext uri="{BB962C8B-B14F-4D97-AF65-F5344CB8AC3E}">
        <p14:creationId xmlns:p14="http://schemas.microsoft.com/office/powerpoint/2010/main" val="61477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16</a:t>
            </a:r>
            <a:br>
              <a:rPr lang="en-US" dirty="0" smtClean="0"/>
            </a:br>
            <a:r>
              <a:rPr lang="en-US" dirty="0" smtClean="0"/>
              <a:t>Growing in Love with God</a:t>
            </a:r>
            <a:endParaRPr lang="en-US" dirty="0"/>
          </a:p>
        </p:txBody>
      </p:sp>
      <p:sp>
        <p:nvSpPr>
          <p:cNvPr id="3" name="Content Placeholder 2"/>
          <p:cNvSpPr>
            <a:spLocks noGrp="1"/>
          </p:cNvSpPr>
          <p:nvPr>
            <p:ph idx="1"/>
          </p:nvPr>
        </p:nvSpPr>
        <p:spPr/>
        <p:txBody>
          <a:bodyPr>
            <a:normAutofit/>
          </a:bodyPr>
          <a:lstStyle/>
          <a:p>
            <a:r>
              <a:rPr lang="en-US" sz="3200" dirty="0" smtClean="0"/>
              <a:t>Open the assignment in </a:t>
            </a:r>
            <a:r>
              <a:rPr lang="en-US" sz="3200" dirty="0" err="1" smtClean="0"/>
              <a:t>Populi</a:t>
            </a:r>
            <a:r>
              <a:rPr lang="en-US" sz="3200" dirty="0" smtClean="0"/>
              <a:t> corresponding to Chapter 16 (slide 71). </a:t>
            </a:r>
          </a:p>
          <a:p>
            <a:pPr marL="0" indent="0">
              <a:buNone/>
            </a:pPr>
            <a:endParaRPr lang="en-US" sz="3200" dirty="0" smtClean="0"/>
          </a:p>
          <a:p>
            <a:r>
              <a:rPr lang="en-US" sz="3200" dirty="0" smtClean="0"/>
              <a:t>Questions for reflection and answer are written in </a:t>
            </a:r>
            <a:r>
              <a:rPr lang="en-US" sz="3200" dirty="0" smtClean="0">
                <a:solidFill>
                  <a:srgbClr val="FFC000"/>
                </a:solidFill>
              </a:rPr>
              <a:t>yellow</a:t>
            </a:r>
            <a:r>
              <a:rPr lang="en-US" sz="3200" dirty="0" smtClean="0"/>
              <a:t>. </a:t>
            </a:r>
            <a:endParaRPr lang="en-US" sz="3200" dirty="0"/>
          </a:p>
        </p:txBody>
      </p:sp>
    </p:spTree>
    <p:extLst>
      <p:ext uri="{BB962C8B-B14F-4D97-AF65-F5344CB8AC3E}">
        <p14:creationId xmlns:p14="http://schemas.microsoft.com/office/powerpoint/2010/main" val="1433591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the Prodigal Son</a:t>
            </a:r>
            <a:br>
              <a:rPr lang="en-US" dirty="0" smtClean="0"/>
            </a:br>
            <a:r>
              <a:rPr lang="en-US" dirty="0" smtClean="0"/>
              <a:t>Actions and Attitudes</a:t>
            </a:r>
            <a:endParaRPr lang="en-US" dirty="0"/>
          </a:p>
        </p:txBody>
      </p:sp>
      <p:sp>
        <p:nvSpPr>
          <p:cNvPr id="3" name="Content Placeholder 2"/>
          <p:cNvSpPr>
            <a:spLocks noGrp="1"/>
          </p:cNvSpPr>
          <p:nvPr>
            <p:ph idx="1"/>
          </p:nvPr>
        </p:nvSpPr>
        <p:spPr/>
        <p:txBody>
          <a:bodyPr>
            <a:normAutofit/>
          </a:bodyPr>
          <a:lstStyle/>
          <a:p>
            <a:r>
              <a:rPr lang="en-US" sz="3200" dirty="0" smtClean="0"/>
              <a:t>Read Luke 15:11-32 – the story of the lost (prodigal son)</a:t>
            </a:r>
          </a:p>
          <a:p>
            <a:endParaRPr lang="en-US" sz="3200" dirty="0" smtClean="0"/>
          </a:p>
          <a:p>
            <a:r>
              <a:rPr lang="en-US" sz="3200" dirty="0" smtClean="0">
                <a:solidFill>
                  <a:srgbClr val="FFC000"/>
                </a:solidFill>
              </a:rPr>
              <a:t>Make some observations about the actions and attitudes of the oldest son, the father, and the youngest son. Use the chart on the next slide.</a:t>
            </a:r>
          </a:p>
          <a:p>
            <a:endParaRPr lang="en-US" sz="3200" dirty="0"/>
          </a:p>
        </p:txBody>
      </p:sp>
    </p:spTree>
    <p:extLst>
      <p:ext uri="{BB962C8B-B14F-4D97-AF65-F5344CB8AC3E}">
        <p14:creationId xmlns:p14="http://schemas.microsoft.com/office/powerpoint/2010/main" val="36889566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072272"/>
              </p:ext>
            </p:extLst>
          </p:nvPr>
        </p:nvGraphicFramePr>
        <p:xfrm>
          <a:off x="677335" y="2129425"/>
          <a:ext cx="8596840" cy="3945698"/>
        </p:xfrm>
        <a:graphic>
          <a:graphicData uri="http://schemas.openxmlformats.org/drawingml/2006/table">
            <a:tbl>
              <a:tblPr firstRow="1" bandRow="1">
                <a:tableStyleId>{5C22544A-7EE6-4342-B048-85BDC9FD1C3A}</a:tableStyleId>
              </a:tblPr>
              <a:tblGrid>
                <a:gridCol w="2149210">
                  <a:extLst>
                    <a:ext uri="{9D8B030D-6E8A-4147-A177-3AD203B41FA5}">
                      <a16:colId xmlns:a16="http://schemas.microsoft.com/office/drawing/2014/main" val="2676216038"/>
                    </a:ext>
                  </a:extLst>
                </a:gridCol>
                <a:gridCol w="2149210">
                  <a:extLst>
                    <a:ext uri="{9D8B030D-6E8A-4147-A177-3AD203B41FA5}">
                      <a16:colId xmlns:a16="http://schemas.microsoft.com/office/drawing/2014/main" val="234666527"/>
                    </a:ext>
                  </a:extLst>
                </a:gridCol>
                <a:gridCol w="2149210">
                  <a:extLst>
                    <a:ext uri="{9D8B030D-6E8A-4147-A177-3AD203B41FA5}">
                      <a16:colId xmlns:a16="http://schemas.microsoft.com/office/drawing/2014/main" val="4074759740"/>
                    </a:ext>
                  </a:extLst>
                </a:gridCol>
                <a:gridCol w="2149210">
                  <a:extLst>
                    <a:ext uri="{9D8B030D-6E8A-4147-A177-3AD203B41FA5}">
                      <a16:colId xmlns:a16="http://schemas.microsoft.com/office/drawing/2014/main" val="3308951369"/>
                    </a:ext>
                  </a:extLst>
                </a:gridCol>
              </a:tblGrid>
              <a:tr h="404687">
                <a:tc>
                  <a:txBody>
                    <a:bodyPr/>
                    <a:lstStyle/>
                    <a:p>
                      <a:endParaRPr lang="en-US" dirty="0"/>
                    </a:p>
                  </a:txBody>
                  <a:tcPr/>
                </a:tc>
                <a:tc>
                  <a:txBody>
                    <a:bodyPr/>
                    <a:lstStyle/>
                    <a:p>
                      <a:r>
                        <a:rPr lang="en-US" dirty="0" smtClean="0"/>
                        <a:t>Oldest Son</a:t>
                      </a:r>
                      <a:endParaRPr lang="en-US" dirty="0"/>
                    </a:p>
                  </a:txBody>
                  <a:tcPr/>
                </a:tc>
                <a:tc>
                  <a:txBody>
                    <a:bodyPr/>
                    <a:lstStyle/>
                    <a:p>
                      <a:r>
                        <a:rPr lang="en-US" dirty="0" smtClean="0"/>
                        <a:t>Father</a:t>
                      </a:r>
                      <a:endParaRPr lang="en-US" dirty="0"/>
                    </a:p>
                  </a:txBody>
                  <a:tcPr/>
                </a:tc>
                <a:tc>
                  <a:txBody>
                    <a:bodyPr/>
                    <a:lstStyle/>
                    <a:p>
                      <a:r>
                        <a:rPr lang="en-US" dirty="0" smtClean="0"/>
                        <a:t>Youngest Son</a:t>
                      </a:r>
                      <a:endParaRPr lang="en-US" dirty="0"/>
                    </a:p>
                  </a:txBody>
                  <a:tcPr/>
                </a:tc>
                <a:extLst>
                  <a:ext uri="{0D108BD9-81ED-4DB2-BD59-A6C34878D82A}">
                    <a16:rowId xmlns:a16="http://schemas.microsoft.com/office/drawing/2014/main" val="1166840245"/>
                  </a:ext>
                </a:extLst>
              </a:tr>
              <a:tr h="1618748">
                <a:tc>
                  <a:txBody>
                    <a:bodyPr/>
                    <a:lstStyle/>
                    <a:p>
                      <a:r>
                        <a:rPr lang="en-US" dirty="0" smtClean="0"/>
                        <a:t>Actions</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75301526"/>
                  </a:ext>
                </a:extLst>
              </a:tr>
              <a:tr h="1922263">
                <a:tc>
                  <a:txBody>
                    <a:bodyPr/>
                    <a:lstStyle/>
                    <a:p>
                      <a:r>
                        <a:rPr lang="en-US" dirty="0" smtClean="0"/>
                        <a:t>Attitudes</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90285082"/>
                  </a:ext>
                </a:extLst>
              </a:tr>
            </a:tbl>
          </a:graphicData>
        </a:graphic>
      </p:graphicFrame>
    </p:spTree>
    <p:extLst>
      <p:ext uri="{BB962C8B-B14F-4D97-AF65-F5344CB8AC3E}">
        <p14:creationId xmlns:p14="http://schemas.microsoft.com/office/powerpoint/2010/main" val="12795981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77334" y="2160589"/>
            <a:ext cx="9193176" cy="4550454"/>
          </a:xfrm>
        </p:spPr>
        <p:txBody>
          <a:bodyPr>
            <a:noAutofit/>
          </a:bodyPr>
          <a:lstStyle/>
          <a:p>
            <a:r>
              <a:rPr lang="en-US" sz="2800" dirty="0" smtClean="0">
                <a:solidFill>
                  <a:srgbClr val="FFC000"/>
                </a:solidFill>
              </a:rPr>
              <a:t>Which attitude in the story can you closely identify with?</a:t>
            </a:r>
          </a:p>
          <a:p>
            <a:endParaRPr lang="en-US" sz="2800" dirty="0" smtClean="0">
              <a:solidFill>
                <a:srgbClr val="FFC000"/>
              </a:solidFill>
            </a:endParaRPr>
          </a:p>
          <a:p>
            <a:r>
              <a:rPr lang="en-US" sz="2800" dirty="0" smtClean="0">
                <a:solidFill>
                  <a:srgbClr val="FFC000"/>
                </a:solidFill>
              </a:rPr>
              <a:t>Which attitude in the story is hardest for you to identify with?</a:t>
            </a:r>
          </a:p>
          <a:p>
            <a:endParaRPr lang="en-US" sz="2800" dirty="0" smtClean="0">
              <a:solidFill>
                <a:srgbClr val="FFC000"/>
              </a:solidFill>
            </a:endParaRPr>
          </a:p>
          <a:p>
            <a:r>
              <a:rPr lang="en-US" sz="2800" dirty="0" smtClean="0">
                <a:solidFill>
                  <a:srgbClr val="FFC000"/>
                </a:solidFill>
              </a:rPr>
              <a:t>What do the actions and attitude of the father reveal about God’s actions and attitude?</a:t>
            </a:r>
            <a:endParaRPr lang="en-US" sz="2800" dirty="0">
              <a:solidFill>
                <a:srgbClr val="FFC000"/>
              </a:solidFill>
            </a:endParaRPr>
          </a:p>
        </p:txBody>
      </p:sp>
    </p:spTree>
    <p:extLst>
      <p:ext uri="{BB962C8B-B14F-4D97-AF65-F5344CB8AC3E}">
        <p14:creationId xmlns:p14="http://schemas.microsoft.com/office/powerpoint/2010/main" val="31692584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9971"/>
          </a:xfrm>
        </p:spPr>
        <p:txBody>
          <a:bodyPr/>
          <a:lstStyle/>
          <a:p>
            <a:r>
              <a:rPr lang="en-US" dirty="0" smtClean="0"/>
              <a:t>Be Thankful</a:t>
            </a:r>
            <a:endParaRPr lang="en-US" dirty="0"/>
          </a:p>
        </p:txBody>
      </p:sp>
      <p:sp>
        <p:nvSpPr>
          <p:cNvPr id="3" name="Content Placeholder 2"/>
          <p:cNvSpPr>
            <a:spLocks noGrp="1"/>
          </p:cNvSpPr>
          <p:nvPr>
            <p:ph idx="1"/>
          </p:nvPr>
        </p:nvSpPr>
        <p:spPr>
          <a:xfrm>
            <a:off x="677334" y="1632857"/>
            <a:ext cx="8596668" cy="4408505"/>
          </a:xfrm>
        </p:spPr>
        <p:txBody>
          <a:bodyPr>
            <a:normAutofit/>
          </a:bodyPr>
          <a:lstStyle/>
          <a:p>
            <a:r>
              <a:rPr lang="en-US" sz="2000" dirty="0" smtClean="0"/>
              <a:t>God’s gifts to each person are many. One way to grow in our love for God is to learn to be thankful people.</a:t>
            </a:r>
          </a:p>
          <a:p>
            <a:r>
              <a:rPr lang="en-US" sz="2000" dirty="0" smtClean="0">
                <a:solidFill>
                  <a:srgbClr val="FFC000"/>
                </a:solidFill>
              </a:rPr>
              <a:t>Make a list of the gifts God has given you using the following categories:</a:t>
            </a:r>
          </a:p>
          <a:p>
            <a:pPr marL="0" indent="0">
              <a:buNone/>
            </a:pPr>
            <a:r>
              <a:rPr lang="en-US" sz="2000" dirty="0">
                <a:solidFill>
                  <a:srgbClr val="FFC000"/>
                </a:solidFill>
              </a:rPr>
              <a:t>	</a:t>
            </a:r>
            <a:r>
              <a:rPr lang="en-US" sz="2000" dirty="0" smtClean="0">
                <a:solidFill>
                  <a:srgbClr val="FFC000"/>
                </a:solidFill>
              </a:rPr>
              <a:t>Tangible blessings – </a:t>
            </a:r>
          </a:p>
          <a:p>
            <a:pPr marL="0" indent="0">
              <a:buNone/>
            </a:pPr>
            <a:endParaRPr lang="en-US" sz="2000" dirty="0">
              <a:solidFill>
                <a:srgbClr val="FFC000"/>
              </a:solidFill>
            </a:endParaRPr>
          </a:p>
          <a:p>
            <a:pPr marL="0" indent="0">
              <a:buNone/>
            </a:pPr>
            <a:r>
              <a:rPr lang="en-US" sz="2000" dirty="0" smtClean="0">
                <a:solidFill>
                  <a:srgbClr val="FFC000"/>
                </a:solidFill>
              </a:rPr>
              <a:t>	Spiritual blessings – </a:t>
            </a:r>
          </a:p>
          <a:p>
            <a:pPr marL="0" indent="0">
              <a:buNone/>
            </a:pPr>
            <a:endParaRPr lang="en-US" sz="2000" dirty="0">
              <a:solidFill>
                <a:srgbClr val="FFC000"/>
              </a:solidFill>
            </a:endParaRPr>
          </a:p>
          <a:p>
            <a:pPr marL="0" indent="0">
              <a:buNone/>
            </a:pPr>
            <a:r>
              <a:rPr lang="en-US" sz="2000" dirty="0" smtClean="0">
                <a:solidFill>
                  <a:srgbClr val="FFC000"/>
                </a:solidFill>
              </a:rPr>
              <a:t>	Relational blessings – </a:t>
            </a:r>
          </a:p>
          <a:p>
            <a:r>
              <a:rPr lang="en-US" sz="2000" dirty="0" smtClean="0"/>
              <a:t>Thankfulness should be on our lips all day and especially as part of our prayer time and conversation with God.</a:t>
            </a:r>
            <a:endParaRPr lang="en-US" sz="2000" dirty="0"/>
          </a:p>
        </p:txBody>
      </p:sp>
    </p:spTree>
    <p:extLst>
      <p:ext uri="{BB962C8B-B14F-4D97-AF65-F5344CB8AC3E}">
        <p14:creationId xmlns:p14="http://schemas.microsoft.com/office/powerpoint/2010/main" val="18764291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957"/>
          </a:xfrm>
        </p:spPr>
        <p:txBody>
          <a:bodyPr/>
          <a:lstStyle/>
          <a:p>
            <a:r>
              <a:rPr lang="en-US" dirty="0" smtClean="0"/>
              <a:t>Enemies to Our Devotion to God</a:t>
            </a:r>
            <a:endParaRPr lang="en-US" dirty="0"/>
          </a:p>
        </p:txBody>
      </p:sp>
      <p:sp>
        <p:nvSpPr>
          <p:cNvPr id="3" name="Content Placeholder 2"/>
          <p:cNvSpPr>
            <a:spLocks noGrp="1"/>
          </p:cNvSpPr>
          <p:nvPr>
            <p:ph idx="1"/>
          </p:nvPr>
        </p:nvSpPr>
        <p:spPr>
          <a:xfrm>
            <a:off x="677333" y="1649187"/>
            <a:ext cx="8854973" cy="4767942"/>
          </a:xfrm>
        </p:spPr>
        <p:txBody>
          <a:bodyPr>
            <a:normAutofit/>
          </a:bodyPr>
          <a:lstStyle/>
          <a:p>
            <a:r>
              <a:rPr lang="en-US" sz="2400" dirty="0" smtClean="0"/>
              <a:t>Disobedience</a:t>
            </a:r>
          </a:p>
          <a:p>
            <a:r>
              <a:rPr lang="en-US" sz="2400" dirty="0" smtClean="0"/>
              <a:t>Complacency</a:t>
            </a:r>
          </a:p>
          <a:p>
            <a:r>
              <a:rPr lang="en-US" sz="2400" dirty="0" smtClean="0"/>
              <a:t>Neglect of spiritual disciplines</a:t>
            </a:r>
          </a:p>
          <a:p>
            <a:r>
              <a:rPr lang="en-US" sz="2400" dirty="0" smtClean="0"/>
              <a:t>Conformity to rules just because it is a rule</a:t>
            </a:r>
          </a:p>
          <a:p>
            <a:r>
              <a:rPr lang="en-US" sz="2400" dirty="0" smtClean="0"/>
              <a:t>Knowing about God more than knowing Him</a:t>
            </a:r>
          </a:p>
          <a:p>
            <a:r>
              <a:rPr lang="en-US" sz="2400" dirty="0" smtClean="0"/>
              <a:t>Putting service and ministry actions above Christ</a:t>
            </a:r>
          </a:p>
          <a:p>
            <a:r>
              <a:rPr lang="en-US" sz="2400" dirty="0" smtClean="0"/>
              <a:t>Commitment to an institution (i.e. church or organization) more than to Christ </a:t>
            </a:r>
          </a:p>
          <a:p>
            <a:r>
              <a:rPr lang="en-US" sz="2400" dirty="0" smtClean="0"/>
              <a:t>Interest in God for what he can do for me </a:t>
            </a:r>
            <a:endParaRPr lang="en-US" sz="2400" dirty="0"/>
          </a:p>
        </p:txBody>
      </p:sp>
    </p:spTree>
    <p:extLst>
      <p:ext uri="{BB962C8B-B14F-4D97-AF65-F5344CB8AC3E}">
        <p14:creationId xmlns:p14="http://schemas.microsoft.com/office/powerpoint/2010/main" val="271126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dirty="0" smtClean="0">
                <a:solidFill>
                  <a:srgbClr val="FFC000"/>
                </a:solidFill>
              </a:rPr>
              <a:t>Which of these enemies do you see active in your spiritual life? </a:t>
            </a:r>
            <a:endParaRPr lang="en-US" sz="3200" dirty="0">
              <a:solidFill>
                <a:srgbClr val="FFC000"/>
              </a:solidFill>
            </a:endParaRPr>
          </a:p>
        </p:txBody>
      </p:sp>
    </p:spTree>
    <p:extLst>
      <p:ext uri="{BB962C8B-B14F-4D97-AF65-F5344CB8AC3E}">
        <p14:creationId xmlns:p14="http://schemas.microsoft.com/office/powerpoint/2010/main" val="35353917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871"/>
          </a:xfrm>
        </p:spPr>
        <p:txBody>
          <a:bodyPr>
            <a:normAutofit fontScale="90000"/>
          </a:bodyPr>
          <a:lstStyle/>
          <a:p>
            <a:endParaRPr lang="en-US" dirty="0"/>
          </a:p>
        </p:txBody>
      </p:sp>
      <p:sp>
        <p:nvSpPr>
          <p:cNvPr id="3" name="Content Placeholder 2"/>
          <p:cNvSpPr>
            <a:spLocks noGrp="1"/>
          </p:cNvSpPr>
          <p:nvPr>
            <p:ph idx="1"/>
          </p:nvPr>
        </p:nvSpPr>
        <p:spPr>
          <a:xfrm>
            <a:off x="677334" y="1730829"/>
            <a:ext cx="8596668" cy="4914900"/>
          </a:xfrm>
        </p:spPr>
        <p:txBody>
          <a:bodyPr>
            <a:noAutofit/>
          </a:bodyPr>
          <a:lstStyle/>
          <a:p>
            <a:r>
              <a:rPr lang="en-US" sz="2800" dirty="0" smtClean="0"/>
              <a:t>In John 15:1-11 Jesus talks about a vine that bears fruit – like a grapevine. </a:t>
            </a:r>
          </a:p>
          <a:p>
            <a:r>
              <a:rPr lang="en-US" sz="2800" dirty="0" smtClean="0"/>
              <a:t>Read the passage. </a:t>
            </a:r>
          </a:p>
          <a:p>
            <a:pPr marL="0" indent="0">
              <a:buNone/>
            </a:pPr>
            <a:endParaRPr lang="en-US" sz="2800" dirty="0" smtClean="0"/>
          </a:p>
        </p:txBody>
      </p:sp>
    </p:spTree>
    <p:extLst>
      <p:ext uri="{BB962C8B-B14F-4D97-AF65-F5344CB8AC3E}">
        <p14:creationId xmlns:p14="http://schemas.microsoft.com/office/powerpoint/2010/main" val="40176191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90500"/>
          </a:xfrm>
        </p:spPr>
        <p:txBody>
          <a:bodyPr>
            <a:normAutofit fontScale="90000"/>
          </a:bodyPr>
          <a:lstStyle/>
          <a:p>
            <a:endParaRPr lang="en-US"/>
          </a:p>
        </p:txBody>
      </p:sp>
      <p:sp>
        <p:nvSpPr>
          <p:cNvPr id="3" name="Content Placeholder 2"/>
          <p:cNvSpPr>
            <a:spLocks noGrp="1"/>
          </p:cNvSpPr>
          <p:nvPr>
            <p:ph idx="1"/>
          </p:nvPr>
        </p:nvSpPr>
        <p:spPr>
          <a:xfrm>
            <a:off x="677334" y="947057"/>
            <a:ext cx="8596668" cy="5649686"/>
          </a:xfrm>
        </p:spPr>
        <p:txBody>
          <a:bodyPr>
            <a:normAutofit/>
          </a:bodyPr>
          <a:lstStyle/>
          <a:p>
            <a:r>
              <a:rPr lang="en-US" sz="3200" dirty="0">
                <a:solidFill>
                  <a:srgbClr val="FFC000"/>
                </a:solidFill>
              </a:rPr>
              <a:t>What are the results of a branch that abides in (stays connected to) the vine?</a:t>
            </a:r>
          </a:p>
          <a:p>
            <a:r>
              <a:rPr lang="en-US" sz="3200" dirty="0">
                <a:solidFill>
                  <a:srgbClr val="FFC000"/>
                </a:solidFill>
              </a:rPr>
              <a:t>What causes the production of fruit in this metaphor? </a:t>
            </a:r>
          </a:p>
          <a:p>
            <a:r>
              <a:rPr lang="en-US" sz="3200" dirty="0">
                <a:solidFill>
                  <a:srgbClr val="FFC000"/>
                </a:solidFill>
              </a:rPr>
              <a:t>How dos the metaphor apply to our growth in Christ?</a:t>
            </a:r>
          </a:p>
          <a:p>
            <a:r>
              <a:rPr lang="en-US" sz="3200" dirty="0">
                <a:solidFill>
                  <a:srgbClr val="FFC000"/>
                </a:solidFill>
              </a:rPr>
              <a:t>How does the metaphor of the vine and branches help us guard against the enemies that would try to sabotage our spiritual devotion?</a:t>
            </a:r>
          </a:p>
          <a:p>
            <a:endParaRPr lang="en-US" dirty="0"/>
          </a:p>
        </p:txBody>
      </p:sp>
    </p:spTree>
    <p:extLst>
      <p:ext uri="{BB962C8B-B14F-4D97-AF65-F5344CB8AC3E}">
        <p14:creationId xmlns:p14="http://schemas.microsoft.com/office/powerpoint/2010/main" val="536484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Loving God Completely</a:t>
            </a:r>
            <a:br>
              <a:rPr lang="en-US" dirty="0" smtClean="0"/>
            </a:br>
            <a:r>
              <a:rPr lang="en-US" sz="2800" dirty="0" smtClean="0"/>
              <a:t>Chapter 1</a:t>
            </a:r>
            <a:endParaRPr lang="en-US" sz="2800" dirty="0"/>
          </a:p>
        </p:txBody>
      </p:sp>
      <p:sp>
        <p:nvSpPr>
          <p:cNvPr id="3" name="Content Placeholder 2"/>
          <p:cNvSpPr>
            <a:spLocks noGrp="1"/>
          </p:cNvSpPr>
          <p:nvPr>
            <p:ph idx="1"/>
          </p:nvPr>
        </p:nvSpPr>
        <p:spPr/>
        <p:txBody>
          <a:bodyPr/>
          <a:lstStyle/>
          <a:p>
            <a:r>
              <a:rPr lang="en-US" dirty="0" smtClean="0"/>
              <a:t>God is a relational being and created us in his image. Therefore, we are relational beings. We desire relationships with others and with God.</a:t>
            </a:r>
          </a:p>
          <a:p>
            <a:r>
              <a:rPr lang="en-US" dirty="0" smtClean="0"/>
              <a:t>Relating to God deepens our understanding of his causeless, measureless, and ceaseless love. </a:t>
            </a:r>
          </a:p>
          <a:p>
            <a:r>
              <a:rPr lang="en-US" dirty="0" smtClean="0"/>
              <a:t>God wants his relationship with us to grow </a:t>
            </a:r>
          </a:p>
          <a:p>
            <a:r>
              <a:rPr lang="en-US" dirty="0" smtClean="0"/>
              <a:t>We were created to know, love, enjoy, and honor God</a:t>
            </a:r>
          </a:p>
          <a:p>
            <a:endParaRPr lang="en-US" dirty="0"/>
          </a:p>
          <a:p>
            <a:r>
              <a:rPr lang="en-US" dirty="0" smtClean="0"/>
              <a:t>Our past experiences with love shape and influence how we come to trust and love God.</a:t>
            </a:r>
            <a:endParaRPr lang="en-US" dirty="0"/>
          </a:p>
        </p:txBody>
      </p:sp>
    </p:spTree>
    <p:extLst>
      <p:ext uri="{BB962C8B-B14F-4D97-AF65-F5344CB8AC3E}">
        <p14:creationId xmlns:p14="http://schemas.microsoft.com/office/powerpoint/2010/main" val="1724181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2"/>
          <a:stretch>
            <a:fillRect/>
          </a:stretch>
        </p:blipFill>
        <p:spPr>
          <a:xfrm>
            <a:off x="1475582" y="2160588"/>
            <a:ext cx="2587624" cy="3881437"/>
          </a:xfrm>
          <a:prstGeom prst="rect">
            <a:avLst/>
          </a:prstGeom>
        </p:spPr>
      </p:pic>
      <p:sp>
        <p:nvSpPr>
          <p:cNvPr id="6" name="Content Placeholder 5"/>
          <p:cNvSpPr>
            <a:spLocks noGrp="1"/>
          </p:cNvSpPr>
          <p:nvPr>
            <p:ph sz="half" idx="2"/>
          </p:nvPr>
        </p:nvSpPr>
        <p:spPr/>
        <p:txBody>
          <a:bodyPr/>
          <a:lstStyle/>
          <a:p>
            <a:r>
              <a:rPr lang="en-US" dirty="0" smtClean="0"/>
              <a:t>1</a:t>
            </a:r>
            <a:r>
              <a:rPr lang="en-US" sz="2400" dirty="0" smtClean="0"/>
              <a:t>. Learn about him</a:t>
            </a:r>
          </a:p>
          <a:p>
            <a:r>
              <a:rPr lang="en-US" sz="2400" dirty="0" smtClean="0"/>
              <a:t>2. spend time together</a:t>
            </a:r>
          </a:p>
          <a:p>
            <a:r>
              <a:rPr lang="en-US" sz="2400" dirty="0" smtClean="0"/>
              <a:t>3. Keep thinking about him</a:t>
            </a:r>
          </a:p>
          <a:p>
            <a:r>
              <a:rPr lang="en-US" sz="2400" dirty="0" smtClean="0"/>
              <a:t>4. Talk to him</a:t>
            </a:r>
          </a:p>
          <a:p>
            <a:r>
              <a:rPr lang="en-US" sz="2400" dirty="0" smtClean="0"/>
              <a:t>5. Recognize his voice</a:t>
            </a:r>
          </a:p>
          <a:p>
            <a:r>
              <a:rPr lang="en-US" sz="2400" dirty="0" smtClean="0"/>
              <a:t>6. Sing to him</a:t>
            </a:r>
          </a:p>
          <a:p>
            <a:r>
              <a:rPr lang="en-US" sz="2400" dirty="0" smtClean="0"/>
              <a:t>7. Defend him</a:t>
            </a:r>
            <a:endParaRPr lang="en-US" sz="2400" dirty="0"/>
          </a:p>
        </p:txBody>
      </p:sp>
    </p:spTree>
    <p:extLst>
      <p:ext uri="{BB962C8B-B14F-4D97-AF65-F5344CB8AC3E}">
        <p14:creationId xmlns:p14="http://schemas.microsoft.com/office/powerpoint/2010/main" val="21271949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918575"/>
          </a:xfrm>
        </p:spPr>
        <p:txBody>
          <a:bodyPr>
            <a:normAutofit/>
          </a:bodyPr>
          <a:lstStyle/>
          <a:p>
            <a:r>
              <a:rPr lang="en-US" dirty="0" smtClean="0"/>
              <a:t>Some more ways. . . </a:t>
            </a:r>
            <a:endParaRPr lang="en-US" dirty="0"/>
          </a:p>
        </p:txBody>
      </p:sp>
      <p:sp>
        <p:nvSpPr>
          <p:cNvPr id="3" name="Content Placeholder 2"/>
          <p:cNvSpPr>
            <a:spLocks noGrp="1"/>
          </p:cNvSpPr>
          <p:nvPr>
            <p:ph idx="1"/>
          </p:nvPr>
        </p:nvSpPr>
        <p:spPr>
          <a:xfrm>
            <a:off x="677334" y="1791223"/>
            <a:ext cx="9393592" cy="4847572"/>
          </a:xfrm>
        </p:spPr>
        <p:txBody>
          <a:bodyPr/>
          <a:lstStyle/>
          <a:p>
            <a:r>
              <a:rPr lang="en-US" dirty="0" smtClean="0"/>
              <a:t>Get rid of lesser loves</a:t>
            </a:r>
          </a:p>
          <a:p>
            <a:pPr marL="0" indent="0">
              <a:buNone/>
            </a:pPr>
            <a:r>
              <a:rPr lang="en-US" dirty="0"/>
              <a:t>	</a:t>
            </a:r>
            <a:r>
              <a:rPr lang="en-US" dirty="0" smtClean="0"/>
              <a:t>	I Kings 3:3 </a:t>
            </a:r>
            <a:r>
              <a:rPr lang="en-US" dirty="0"/>
              <a:t>talks about </a:t>
            </a:r>
            <a:r>
              <a:rPr lang="en-US" dirty="0" smtClean="0"/>
              <a:t>King Solomon also </a:t>
            </a:r>
            <a:r>
              <a:rPr lang="en-US" dirty="0"/>
              <a:t>having misplaced affections in his life. </a:t>
            </a:r>
            <a:r>
              <a:rPr lang="en-US" dirty="0" smtClean="0"/>
              <a:t>			It </a:t>
            </a:r>
            <a:r>
              <a:rPr lang="en-US" dirty="0"/>
              <a:t>says, “</a:t>
            </a:r>
            <a:r>
              <a:rPr lang="en-US" i="1" dirty="0"/>
              <a:t>Solomon showed his love for the Lord by walking according to the </a:t>
            </a:r>
            <a:r>
              <a:rPr lang="en-US" i="1" dirty="0" smtClean="0"/>
              <a:t>				instructions </a:t>
            </a:r>
            <a:r>
              <a:rPr lang="en-US" i="1" dirty="0"/>
              <a:t>given him by his father David, </a:t>
            </a:r>
            <a:r>
              <a:rPr lang="en-US" sz="2400" i="1" dirty="0"/>
              <a:t>except </a:t>
            </a:r>
            <a:r>
              <a:rPr lang="en-US" i="1" dirty="0"/>
              <a:t>that he offered </a:t>
            </a:r>
            <a:r>
              <a:rPr lang="en-US" i="1" dirty="0" smtClean="0"/>
              <a:t>					sacrifices </a:t>
            </a:r>
            <a:r>
              <a:rPr lang="en-US" i="1" dirty="0"/>
              <a:t>and burned incense on the high places</a:t>
            </a:r>
            <a:r>
              <a:rPr lang="en-US" i="1" dirty="0" smtClean="0"/>
              <a:t>.”</a:t>
            </a:r>
          </a:p>
          <a:p>
            <a:pPr marL="0" indent="0">
              <a:buNone/>
            </a:pPr>
            <a:endParaRPr lang="en-US" i="1" dirty="0" smtClean="0"/>
          </a:p>
          <a:p>
            <a:r>
              <a:rPr lang="en-US" i="1" dirty="0" smtClean="0"/>
              <a:t>Understand the love he has for you</a:t>
            </a:r>
          </a:p>
          <a:p>
            <a:pPr marL="0" indent="0">
              <a:buNone/>
            </a:pPr>
            <a:r>
              <a:rPr lang="en-US" i="1" dirty="0"/>
              <a:t>	</a:t>
            </a:r>
            <a:r>
              <a:rPr lang="en-US" i="1" dirty="0" smtClean="0"/>
              <a:t>	I John 4:19 </a:t>
            </a:r>
            <a:r>
              <a:rPr lang="en-US" dirty="0"/>
              <a:t>says </a:t>
            </a:r>
            <a:r>
              <a:rPr lang="en-US" i="1" dirty="0"/>
              <a:t>“we love Him, because He first loved us</a:t>
            </a:r>
            <a:r>
              <a:rPr lang="en-US" i="1" dirty="0" smtClean="0"/>
              <a:t>.“</a:t>
            </a:r>
          </a:p>
          <a:p>
            <a:pPr marL="0" indent="0">
              <a:buNone/>
            </a:pPr>
            <a:endParaRPr lang="en-US" i="1" dirty="0" smtClean="0"/>
          </a:p>
          <a:p>
            <a:r>
              <a:rPr lang="en-US" i="1" dirty="0" smtClean="0"/>
              <a:t>Know him personally – have a personal relationship with him</a:t>
            </a:r>
          </a:p>
          <a:p>
            <a:pPr marL="0" indent="0">
              <a:buNone/>
            </a:pPr>
            <a:r>
              <a:rPr lang="en-US" dirty="0" smtClean="0"/>
              <a:t>		Ephesians 2:10 – For we are what he has made us, created in Christ 							Jesus for good works, which God prepared before hand to be our way 					of life. </a:t>
            </a:r>
            <a:endParaRPr lang="en-US" dirty="0"/>
          </a:p>
        </p:txBody>
      </p:sp>
    </p:spTree>
    <p:extLst>
      <p:ext uri="{BB962C8B-B14F-4D97-AF65-F5344CB8AC3E}">
        <p14:creationId xmlns:p14="http://schemas.microsoft.com/office/powerpoint/2010/main" val="440018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55112"/>
          </a:xfrm>
        </p:spPr>
        <p:txBody>
          <a:bodyPr>
            <a:normAutofit fontScale="90000"/>
          </a:bodyPr>
          <a:lstStyle/>
          <a:p>
            <a:endParaRPr lang="en-US" dirty="0"/>
          </a:p>
        </p:txBody>
      </p:sp>
      <p:sp>
        <p:nvSpPr>
          <p:cNvPr id="3" name="Content Placeholder 2"/>
          <p:cNvSpPr>
            <a:spLocks noGrp="1"/>
          </p:cNvSpPr>
          <p:nvPr>
            <p:ph idx="1"/>
          </p:nvPr>
        </p:nvSpPr>
        <p:spPr>
          <a:xfrm>
            <a:off x="677334" y="1064713"/>
            <a:ext cx="9430052" cy="5523978"/>
          </a:xfrm>
        </p:spPr>
        <p:txBody>
          <a:bodyPr>
            <a:normAutofit/>
          </a:bodyPr>
          <a:lstStyle/>
          <a:p>
            <a:r>
              <a:rPr lang="en-US" dirty="0" smtClean="0"/>
              <a:t>Spend time in his word</a:t>
            </a:r>
          </a:p>
          <a:p>
            <a:endParaRPr lang="en-US" dirty="0" smtClean="0"/>
          </a:p>
          <a:p>
            <a:r>
              <a:rPr lang="en-US" dirty="0" smtClean="0"/>
              <a:t>Stay in love with him</a:t>
            </a:r>
          </a:p>
          <a:p>
            <a:pPr marL="0" indent="0">
              <a:buNone/>
            </a:pPr>
            <a:r>
              <a:rPr lang="en-US" dirty="0"/>
              <a:t>	</a:t>
            </a:r>
            <a:r>
              <a:rPr lang="en-US" dirty="0" smtClean="0"/>
              <a:t>	F</a:t>
            </a:r>
            <a:r>
              <a:rPr lang="en-US" b="1" dirty="0" smtClean="0"/>
              <a:t>alling </a:t>
            </a:r>
            <a:r>
              <a:rPr lang="en-US" b="1" dirty="0"/>
              <a:t>in love with God </a:t>
            </a:r>
            <a:r>
              <a:rPr lang="en-US" b="1" dirty="0" smtClean="0"/>
              <a:t>is the </a:t>
            </a:r>
            <a:r>
              <a:rPr lang="en-US" b="1" dirty="0"/>
              <a:t>best decision you </a:t>
            </a:r>
            <a:r>
              <a:rPr lang="en-US" b="1" dirty="0" smtClean="0"/>
              <a:t>will ever make </a:t>
            </a:r>
            <a:r>
              <a:rPr lang="en-US" b="1" dirty="0"/>
              <a:t>in </a:t>
            </a:r>
            <a:r>
              <a:rPr lang="en-US" b="1" dirty="0" smtClean="0"/>
              <a:t>your </a:t>
            </a:r>
            <a:r>
              <a:rPr lang="en-US" b="1" dirty="0"/>
              <a:t>life</a:t>
            </a:r>
            <a:r>
              <a:rPr lang="en-US" b="1" dirty="0" smtClean="0"/>
              <a:t>.</a:t>
            </a:r>
          </a:p>
          <a:p>
            <a:pPr marL="0" indent="0">
              <a:buNone/>
            </a:pPr>
            <a:endParaRPr lang="en-US" b="1" dirty="0" smtClean="0"/>
          </a:p>
          <a:p>
            <a:r>
              <a:rPr lang="en-US" dirty="0" smtClean="0"/>
              <a:t>Tell him you love him</a:t>
            </a:r>
          </a:p>
          <a:p>
            <a:endParaRPr lang="en-US" dirty="0" smtClean="0"/>
          </a:p>
        </p:txBody>
      </p:sp>
    </p:spTree>
    <p:extLst>
      <p:ext uri="{BB962C8B-B14F-4D97-AF65-F5344CB8AC3E}">
        <p14:creationId xmlns:p14="http://schemas.microsoft.com/office/powerpoint/2010/main" val="3883793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53786"/>
          </a:xfrm>
        </p:spPr>
        <p:txBody>
          <a:bodyPr>
            <a:normAutofit fontScale="90000"/>
          </a:bodyPr>
          <a:lstStyle/>
          <a:p>
            <a:endParaRPr lang="en-US" dirty="0"/>
          </a:p>
        </p:txBody>
      </p:sp>
      <p:sp>
        <p:nvSpPr>
          <p:cNvPr id="3" name="Content Placeholder 2"/>
          <p:cNvSpPr>
            <a:spLocks noGrp="1"/>
          </p:cNvSpPr>
          <p:nvPr>
            <p:ph idx="1"/>
          </p:nvPr>
        </p:nvSpPr>
        <p:spPr>
          <a:xfrm>
            <a:off x="677334" y="1322614"/>
            <a:ext cx="8596668" cy="5192485"/>
          </a:xfrm>
        </p:spPr>
        <p:txBody>
          <a:bodyPr>
            <a:normAutofit fontScale="92500" lnSpcReduction="10000"/>
          </a:bodyPr>
          <a:lstStyle/>
          <a:p>
            <a:r>
              <a:rPr lang="en-US" sz="2400" dirty="0"/>
              <a:t>Choose to do everything out of love for him</a:t>
            </a:r>
          </a:p>
          <a:p>
            <a:pPr marL="0" indent="0">
              <a:buNone/>
            </a:pPr>
            <a:r>
              <a:rPr lang="en-US" sz="2400" dirty="0"/>
              <a:t>		1 Corinthians 10:31 - Whether therefore ye eat, or drink, </a:t>
            </a:r>
            <a:r>
              <a:rPr lang="en-US" sz="2400" dirty="0" smtClean="0"/>
              <a:t>				or </a:t>
            </a:r>
            <a:r>
              <a:rPr lang="en-US" sz="2400" dirty="0"/>
              <a:t>whatsoever </a:t>
            </a:r>
            <a:r>
              <a:rPr lang="en-US" sz="2400" dirty="0" smtClean="0"/>
              <a:t>you </a:t>
            </a:r>
            <a:r>
              <a:rPr lang="en-US" sz="2400" dirty="0"/>
              <a:t>do, do all to </a:t>
            </a:r>
            <a:r>
              <a:rPr lang="en-US" sz="2400" dirty="0" smtClean="0"/>
              <a:t>the</a:t>
            </a:r>
            <a:r>
              <a:rPr lang="en-US" sz="2400" dirty="0"/>
              <a:t> glory of God.</a:t>
            </a:r>
          </a:p>
          <a:p>
            <a:endParaRPr lang="en-US" sz="2400" dirty="0"/>
          </a:p>
          <a:p>
            <a:r>
              <a:rPr lang="en-US" sz="2400" dirty="0"/>
              <a:t>Spend time with other people who love God</a:t>
            </a:r>
          </a:p>
          <a:p>
            <a:pPr marL="0" indent="0">
              <a:buNone/>
            </a:pPr>
            <a:r>
              <a:rPr lang="en-US" sz="2400" dirty="0"/>
              <a:t>		This is why attending church is important. It helps us stay </a:t>
            </a:r>
            <a:r>
              <a:rPr lang="en-US" sz="2400" dirty="0" smtClean="0"/>
              <a:t>		connected </a:t>
            </a:r>
            <a:r>
              <a:rPr lang="en-US" sz="2400" dirty="0"/>
              <a:t>to </a:t>
            </a:r>
            <a:r>
              <a:rPr lang="en-US" sz="2400" dirty="0" smtClean="0"/>
              <a:t>other believers</a:t>
            </a:r>
            <a:r>
              <a:rPr lang="en-US" sz="2400" dirty="0"/>
              <a:t>. We encourage one another </a:t>
            </a:r>
            <a:r>
              <a:rPr lang="en-US" sz="2400" dirty="0" smtClean="0"/>
              <a:t>			and </a:t>
            </a:r>
            <a:r>
              <a:rPr lang="en-US" sz="2400" dirty="0"/>
              <a:t>help each other grow spiritually. </a:t>
            </a:r>
          </a:p>
          <a:p>
            <a:endParaRPr lang="en-US" sz="2400" dirty="0"/>
          </a:p>
          <a:p>
            <a:endParaRPr lang="en-US" sz="2400" dirty="0"/>
          </a:p>
          <a:p>
            <a:r>
              <a:rPr lang="en-US" sz="2400" dirty="0"/>
              <a:t>Jeremiah 29:13 - “if you seek me, you will find me, when you </a:t>
            </a:r>
            <a:r>
              <a:rPr lang="en-US" sz="2400" dirty="0" smtClean="0"/>
              <a:t>			seek </a:t>
            </a:r>
            <a:r>
              <a:rPr lang="en-US" sz="2400" dirty="0"/>
              <a:t>me with all your heart.” We must seek him and keep </a:t>
            </a:r>
            <a:r>
              <a:rPr lang="en-US" sz="2400" dirty="0" smtClean="0"/>
              <a:t>		on </a:t>
            </a:r>
            <a:r>
              <a:rPr lang="en-US" sz="2400" dirty="0"/>
              <a:t>seeking Him. </a:t>
            </a:r>
          </a:p>
          <a:p>
            <a:endParaRPr lang="en-US" dirty="0"/>
          </a:p>
        </p:txBody>
      </p:sp>
    </p:spTree>
    <p:extLst>
      <p:ext uri="{BB962C8B-B14F-4D97-AF65-F5344CB8AC3E}">
        <p14:creationId xmlns:p14="http://schemas.microsoft.com/office/powerpoint/2010/main" val="26991486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6300"/>
          </a:xfrm>
        </p:spPr>
        <p:txBody>
          <a:bodyPr>
            <a:normAutofit/>
          </a:bodyPr>
          <a:lstStyle/>
          <a:p>
            <a:endParaRPr lang="en-US" dirty="0"/>
          </a:p>
        </p:txBody>
      </p:sp>
      <p:sp>
        <p:nvSpPr>
          <p:cNvPr id="3" name="Content Placeholder 2"/>
          <p:cNvSpPr>
            <a:spLocks noGrp="1"/>
          </p:cNvSpPr>
          <p:nvPr>
            <p:ph idx="1"/>
          </p:nvPr>
        </p:nvSpPr>
        <p:spPr>
          <a:xfrm>
            <a:off x="677334" y="1926771"/>
            <a:ext cx="8596668" cy="4114591"/>
          </a:xfrm>
        </p:spPr>
        <p:txBody>
          <a:bodyPr>
            <a:normAutofit/>
          </a:bodyPr>
          <a:lstStyle/>
          <a:p>
            <a:pPr marL="0" indent="0" algn="ctr">
              <a:buNone/>
            </a:pPr>
            <a:r>
              <a:rPr lang="en-US" sz="2800" dirty="0" smtClean="0">
                <a:solidFill>
                  <a:srgbClr val="FFC000"/>
                </a:solidFill>
              </a:rPr>
              <a:t>Which of the 15 ways to fall in love with God </a:t>
            </a:r>
          </a:p>
          <a:p>
            <a:pPr marL="0" indent="0" algn="ctr">
              <a:buNone/>
            </a:pPr>
            <a:r>
              <a:rPr lang="en-US" sz="2800" dirty="0" smtClean="0">
                <a:solidFill>
                  <a:srgbClr val="FFC000"/>
                </a:solidFill>
              </a:rPr>
              <a:t>would you like to begin to practice?</a:t>
            </a:r>
          </a:p>
          <a:p>
            <a:pPr marL="0" indent="0" algn="ctr">
              <a:buNone/>
            </a:pPr>
            <a:endParaRPr lang="en-US" sz="2800" dirty="0" smtClean="0">
              <a:solidFill>
                <a:srgbClr val="FFC000"/>
              </a:solidFill>
            </a:endParaRPr>
          </a:p>
          <a:p>
            <a:pPr marL="0" indent="0" algn="ctr">
              <a:buNone/>
            </a:pPr>
            <a:r>
              <a:rPr lang="en-US" sz="2800" dirty="0" smtClean="0">
                <a:solidFill>
                  <a:srgbClr val="FFC000"/>
                </a:solidFill>
              </a:rPr>
              <a:t>What is your plan for making it happen?  </a:t>
            </a:r>
          </a:p>
          <a:p>
            <a:pPr marL="0" indent="0" algn="ctr">
              <a:buNone/>
            </a:pPr>
            <a:endParaRPr lang="en-US" sz="2800" dirty="0" smtClean="0">
              <a:solidFill>
                <a:srgbClr val="FFC000"/>
              </a:solidFill>
            </a:endParaRPr>
          </a:p>
          <a:p>
            <a:pPr marL="0" indent="0" algn="ctr">
              <a:buNone/>
            </a:pPr>
            <a:r>
              <a:rPr lang="en-US" sz="2800" dirty="0" smtClean="0">
                <a:solidFill>
                  <a:srgbClr val="FFC000"/>
                </a:solidFill>
              </a:rPr>
              <a:t>When will you start?</a:t>
            </a:r>
            <a:endParaRPr lang="en-US" sz="2800" dirty="0">
              <a:solidFill>
                <a:srgbClr val="FFC000"/>
              </a:solidFill>
            </a:endParaRPr>
          </a:p>
        </p:txBody>
      </p:sp>
    </p:spTree>
    <p:extLst>
      <p:ext uri="{BB962C8B-B14F-4D97-AF65-F5344CB8AC3E}">
        <p14:creationId xmlns:p14="http://schemas.microsoft.com/office/powerpoint/2010/main" val="7241028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Integrated Life</a:t>
            </a:r>
            <a:br>
              <a:rPr lang="en-US" dirty="0" smtClean="0"/>
            </a:br>
            <a:r>
              <a:rPr lang="en-US" sz="3200" smtClean="0"/>
              <a:t>Chapter 18 &amp; 19</a:t>
            </a:r>
            <a:endParaRPr lang="en-US" sz="3200" dirty="0"/>
          </a:p>
        </p:txBody>
      </p:sp>
      <p:sp>
        <p:nvSpPr>
          <p:cNvPr id="3" name="Content Placeholder 2"/>
          <p:cNvSpPr>
            <a:spLocks noGrp="1"/>
          </p:cNvSpPr>
          <p:nvPr>
            <p:ph idx="1"/>
          </p:nvPr>
        </p:nvSpPr>
        <p:spPr/>
        <p:txBody>
          <a:bodyPr/>
          <a:lstStyle/>
          <a:p>
            <a:pPr marL="0" indent="0">
              <a:buNone/>
            </a:pPr>
            <a:r>
              <a:rPr lang="en-US" sz="2000" dirty="0" smtClean="0"/>
              <a:t>1 Corinthians 10:31 – </a:t>
            </a:r>
          </a:p>
          <a:p>
            <a:pPr marL="0" indent="0">
              <a:buNone/>
            </a:pPr>
            <a:endParaRPr lang="en-US" sz="2000" dirty="0" smtClean="0"/>
          </a:p>
          <a:p>
            <a:pPr marL="0" indent="0" algn="ctr">
              <a:buNone/>
            </a:pPr>
            <a:r>
              <a:rPr lang="en-US" sz="2400" dirty="0" smtClean="0">
                <a:solidFill>
                  <a:schemeClr val="accent2">
                    <a:lumMod val="50000"/>
                  </a:schemeClr>
                </a:solidFill>
              </a:rPr>
              <a:t>Whether you eat or drink or whatever you do, </a:t>
            </a:r>
          </a:p>
          <a:p>
            <a:pPr marL="0" indent="0" algn="ctr">
              <a:buNone/>
            </a:pPr>
            <a:r>
              <a:rPr lang="en-US" sz="2400" dirty="0" smtClean="0">
                <a:solidFill>
                  <a:schemeClr val="accent2">
                    <a:lumMod val="50000"/>
                  </a:schemeClr>
                </a:solidFill>
              </a:rPr>
              <a:t>do it to the glory of God. </a:t>
            </a:r>
            <a:endParaRPr lang="en-US" sz="2400" dirty="0">
              <a:solidFill>
                <a:schemeClr val="accent2">
                  <a:lumMod val="50000"/>
                </a:schemeClr>
              </a:solidFill>
            </a:endParaRPr>
          </a:p>
        </p:txBody>
      </p:sp>
    </p:spTree>
    <p:extLst>
      <p:ext uri="{BB962C8B-B14F-4D97-AF65-F5344CB8AC3E}">
        <p14:creationId xmlns:p14="http://schemas.microsoft.com/office/powerpoint/2010/main" val="26354390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000" dirty="0" smtClean="0"/>
              <a:t>The difference between 11:00 on Sunday morning and 11:00 on Monday morning can be enormous.</a:t>
            </a:r>
            <a:endParaRPr lang="en-US" sz="2000" dirty="0"/>
          </a:p>
          <a:p>
            <a:pPr marL="0" indent="0">
              <a:buNone/>
            </a:pPr>
            <a:endParaRPr lang="en-US" sz="2000" dirty="0" smtClean="0"/>
          </a:p>
          <a:p>
            <a:pPr marL="0" indent="0" algn="ctr">
              <a:buNone/>
            </a:pPr>
            <a:r>
              <a:rPr lang="en-US" sz="2800" dirty="0" smtClean="0">
                <a:solidFill>
                  <a:srgbClr val="FFC000"/>
                </a:solidFill>
              </a:rPr>
              <a:t>Why?</a:t>
            </a:r>
            <a:endParaRPr lang="en-US" sz="2800" dirty="0">
              <a:solidFill>
                <a:srgbClr val="FFC000"/>
              </a:solidFill>
            </a:endParaRPr>
          </a:p>
          <a:p>
            <a:pPr marL="0" indent="0" algn="ctr">
              <a:buNone/>
            </a:pPr>
            <a:r>
              <a:rPr lang="en-US" sz="2800" dirty="0" smtClean="0">
                <a:solidFill>
                  <a:srgbClr val="FFC000"/>
                </a:solidFill>
              </a:rPr>
              <a:t>What makes the difference? </a:t>
            </a:r>
            <a:endParaRPr lang="en-US" sz="2800" dirty="0">
              <a:solidFill>
                <a:srgbClr val="FFC000"/>
              </a:solidFill>
            </a:endParaRPr>
          </a:p>
        </p:txBody>
      </p:sp>
    </p:spTree>
    <p:extLst>
      <p:ext uri="{BB962C8B-B14F-4D97-AF65-F5344CB8AC3E}">
        <p14:creationId xmlns:p14="http://schemas.microsoft.com/office/powerpoint/2010/main" val="30323015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What does </a:t>
            </a:r>
            <a:r>
              <a:rPr lang="en-US" sz="2000" i="1" dirty="0" smtClean="0"/>
              <a:t>integrated</a:t>
            </a:r>
            <a:r>
              <a:rPr lang="en-US" sz="2000" dirty="0" smtClean="0"/>
              <a:t> mean?</a:t>
            </a:r>
          </a:p>
          <a:p>
            <a:endParaRPr lang="en-US" sz="2000" dirty="0" smtClean="0"/>
          </a:p>
          <a:p>
            <a:r>
              <a:rPr lang="en-US" sz="2000" dirty="0" smtClean="0"/>
              <a:t>What do you think it means that our lives should be integrated?</a:t>
            </a:r>
            <a:endParaRPr lang="en-US" sz="2000" dirty="0"/>
          </a:p>
        </p:txBody>
      </p:sp>
    </p:spTree>
    <p:extLst>
      <p:ext uri="{BB962C8B-B14F-4D97-AF65-F5344CB8AC3E}">
        <p14:creationId xmlns:p14="http://schemas.microsoft.com/office/powerpoint/2010/main" val="12240878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858"/>
          </a:xfrm>
        </p:spPr>
        <p:txBody>
          <a:bodyPr>
            <a:normAutofit fontScale="90000"/>
          </a:bodyPr>
          <a:lstStyle/>
          <a:p>
            <a:endParaRPr lang="en-US" dirty="0"/>
          </a:p>
        </p:txBody>
      </p:sp>
      <p:sp>
        <p:nvSpPr>
          <p:cNvPr id="3" name="Content Placeholder 2"/>
          <p:cNvSpPr>
            <a:spLocks noGrp="1"/>
          </p:cNvSpPr>
          <p:nvPr>
            <p:ph idx="1"/>
          </p:nvPr>
        </p:nvSpPr>
        <p:spPr>
          <a:xfrm>
            <a:off x="677334" y="964505"/>
            <a:ext cx="8596668" cy="5599134"/>
          </a:xfrm>
        </p:spPr>
        <p:txBody>
          <a:bodyPr>
            <a:normAutofit/>
          </a:bodyPr>
          <a:lstStyle/>
          <a:p>
            <a:r>
              <a:rPr lang="en-US" sz="2000" dirty="0" smtClean="0"/>
              <a:t>An integrated life means </a:t>
            </a:r>
          </a:p>
          <a:p>
            <a:pPr marL="0" indent="0">
              <a:buNone/>
            </a:pPr>
            <a:r>
              <a:rPr lang="en-US" sz="2000" dirty="0"/>
              <a:t>	</a:t>
            </a:r>
            <a:r>
              <a:rPr lang="en-US" sz="2000" dirty="0" smtClean="0"/>
              <a:t>	doing all things for the glory of God</a:t>
            </a:r>
          </a:p>
          <a:p>
            <a:pPr marL="0" indent="0">
              <a:buNone/>
            </a:pPr>
            <a:r>
              <a:rPr lang="en-US" sz="2000" dirty="0"/>
              <a:t>	</a:t>
            </a:r>
            <a:r>
              <a:rPr lang="en-US" sz="2000" dirty="0" smtClean="0"/>
              <a:t>	brining our ‘sacred’ and ‘secular’ life together</a:t>
            </a:r>
          </a:p>
          <a:p>
            <a:r>
              <a:rPr lang="en-US" sz="2000" dirty="0" smtClean="0"/>
              <a:t>What do we mean by a sacred and secular life?</a:t>
            </a:r>
          </a:p>
          <a:p>
            <a:endParaRPr lang="en-US" sz="2000" dirty="0" smtClean="0"/>
          </a:p>
          <a:p>
            <a:r>
              <a:rPr lang="en-US" sz="2000" dirty="0" smtClean="0"/>
              <a:t>We usually view life as compartmentalized – secular and sacred</a:t>
            </a:r>
          </a:p>
          <a:p>
            <a:pPr marL="0" indent="0">
              <a:buNone/>
            </a:pPr>
            <a:r>
              <a:rPr lang="en-US" sz="2000" dirty="0"/>
              <a:t>	</a:t>
            </a:r>
            <a:r>
              <a:rPr lang="en-US" sz="2000" dirty="0" smtClean="0"/>
              <a:t>	church/God/religion and the other things in my life</a:t>
            </a:r>
          </a:p>
          <a:p>
            <a:pPr marL="0" indent="0">
              <a:buNone/>
            </a:pPr>
            <a:endParaRPr lang="en-US" sz="2000" dirty="0" smtClean="0"/>
          </a:p>
          <a:p>
            <a:r>
              <a:rPr lang="en-US" sz="2000" i="1" dirty="0" smtClean="0"/>
              <a:t>Failing to view life as an integrated whole instead of a compartmentalized view can lead to discrepancies between belief and behavior</a:t>
            </a:r>
          </a:p>
          <a:p>
            <a:pPr marL="0" indent="0">
              <a:buNone/>
            </a:pPr>
            <a:r>
              <a:rPr lang="en-US" sz="2000" dirty="0"/>
              <a:t>	</a:t>
            </a:r>
            <a:r>
              <a:rPr lang="en-US" sz="2000" dirty="0" smtClean="0"/>
              <a:t>	remember – 11:00 on Sunday and Monday</a:t>
            </a:r>
          </a:p>
          <a:p>
            <a:endParaRPr lang="en-US" sz="2000" dirty="0" smtClean="0">
              <a:solidFill>
                <a:srgbClr val="FFC000"/>
              </a:solidFill>
            </a:endParaRPr>
          </a:p>
        </p:txBody>
      </p:sp>
    </p:spTree>
    <p:extLst>
      <p:ext uri="{BB962C8B-B14F-4D97-AF65-F5344CB8AC3E}">
        <p14:creationId xmlns:p14="http://schemas.microsoft.com/office/powerpoint/2010/main" val="23514358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a:solidFill>
                  <a:srgbClr val="FFC000"/>
                </a:solidFill>
              </a:rPr>
              <a:t>Do you think the above statement is true? Why? </a:t>
            </a:r>
            <a:endParaRPr lang="en-US" sz="2400" dirty="0" smtClean="0">
              <a:solidFill>
                <a:srgbClr val="FFC000"/>
              </a:solidFill>
            </a:endParaRPr>
          </a:p>
          <a:p>
            <a:pPr marL="0" indent="0" algn="ctr">
              <a:buNone/>
            </a:pPr>
            <a:endParaRPr lang="en-US" sz="2400" dirty="0">
              <a:solidFill>
                <a:srgbClr val="FFC000"/>
              </a:solidFill>
            </a:endParaRPr>
          </a:p>
          <a:p>
            <a:pPr marL="0" indent="0" algn="ctr">
              <a:buNone/>
            </a:pPr>
            <a:r>
              <a:rPr lang="en-US" sz="2400" dirty="0">
                <a:solidFill>
                  <a:srgbClr val="FFC000"/>
                </a:solidFill>
              </a:rPr>
              <a:t>Give two specific examples of how you see compartmentalization in your life.</a:t>
            </a:r>
            <a:endParaRPr lang="en-US" sz="2400" dirty="0"/>
          </a:p>
        </p:txBody>
      </p:sp>
    </p:spTree>
    <p:extLst>
      <p:ext uri="{BB962C8B-B14F-4D97-AF65-F5344CB8AC3E}">
        <p14:creationId xmlns:p14="http://schemas.microsoft.com/office/powerpoint/2010/main" val="60432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543791"/>
            <a:ext cx="8596668" cy="4904510"/>
          </a:xfrm>
        </p:spPr>
        <p:txBody>
          <a:bodyPr/>
          <a:lstStyle/>
          <a:p>
            <a:r>
              <a:rPr lang="en-US" dirty="0" smtClean="0"/>
              <a:t>Psalm 8 speaks about the glory of God and man’s relationship with him.</a:t>
            </a:r>
          </a:p>
          <a:p>
            <a:r>
              <a:rPr lang="en-US" dirty="0" smtClean="0"/>
              <a:t>God’s glory and power causes us to recognize our own smallness compared to him and the universe he created.</a:t>
            </a:r>
          </a:p>
          <a:p>
            <a:r>
              <a:rPr lang="en-US" dirty="0" smtClean="0"/>
              <a:t>What is man that you take thought of him and care about him? (vs 4)</a:t>
            </a:r>
          </a:p>
          <a:p>
            <a:r>
              <a:rPr lang="en-US" dirty="0" smtClean="0"/>
              <a:t>Man is nothing, but God chooses to love and care for us.</a:t>
            </a:r>
          </a:p>
          <a:p>
            <a:r>
              <a:rPr lang="en-US" dirty="0" smtClean="0"/>
              <a:t>As we grow in our relationship with Christ, we understand more of his causeless (Ro 5:6), measureless (vs 7-8), and ceaseless (vs 9-11) love. </a:t>
            </a:r>
          </a:p>
          <a:p>
            <a:r>
              <a:rPr lang="en-US" dirty="0" smtClean="0"/>
              <a:t>There is nothing we can do to cause God to love us more, and nothing we can do to cause God to love us less.</a:t>
            </a:r>
          </a:p>
          <a:p>
            <a:endParaRPr lang="en-US" dirty="0"/>
          </a:p>
          <a:p>
            <a:r>
              <a:rPr lang="en-US" dirty="0" smtClean="0"/>
              <a:t>God wants us to know him, love him, and follow him more closely. </a:t>
            </a:r>
          </a:p>
          <a:p>
            <a:endParaRPr lang="en-US" dirty="0"/>
          </a:p>
        </p:txBody>
      </p:sp>
    </p:spTree>
    <p:extLst>
      <p:ext uri="{BB962C8B-B14F-4D97-AF65-F5344CB8AC3E}">
        <p14:creationId xmlns:p14="http://schemas.microsoft.com/office/powerpoint/2010/main" val="42511903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3107"/>
          </a:xfrm>
        </p:spPr>
        <p:txBody>
          <a:bodyPr>
            <a:normAutofit/>
          </a:bodyPr>
          <a:lstStyle/>
          <a:p>
            <a:r>
              <a:rPr lang="en-US" sz="2000" dirty="0" smtClean="0"/>
              <a:t>Qualities and Habits</a:t>
            </a:r>
            <a:endParaRPr lang="en-US" sz="2000" dirty="0"/>
          </a:p>
        </p:txBody>
      </p:sp>
      <p:sp>
        <p:nvSpPr>
          <p:cNvPr id="3" name="Content Placeholder 2"/>
          <p:cNvSpPr>
            <a:spLocks noGrp="1"/>
          </p:cNvSpPr>
          <p:nvPr>
            <p:ph idx="1"/>
          </p:nvPr>
        </p:nvSpPr>
        <p:spPr>
          <a:xfrm>
            <a:off x="677334" y="1528175"/>
            <a:ext cx="8596668" cy="4513187"/>
          </a:xfrm>
        </p:spPr>
        <p:txBody>
          <a:bodyPr/>
          <a:lstStyle/>
          <a:p>
            <a:r>
              <a:rPr lang="en-US" sz="2400" dirty="0" smtClean="0">
                <a:solidFill>
                  <a:srgbClr val="FFC000"/>
                </a:solidFill>
              </a:rPr>
              <a:t>Considering your life as a whole (every part of your life), list five </a:t>
            </a:r>
            <a:r>
              <a:rPr lang="en-US" sz="2400" i="1" u="sng" dirty="0" smtClean="0">
                <a:solidFill>
                  <a:srgbClr val="FFC000"/>
                </a:solidFill>
              </a:rPr>
              <a:t>qualities</a:t>
            </a:r>
            <a:r>
              <a:rPr lang="en-US" sz="2400" dirty="0" smtClean="0">
                <a:solidFill>
                  <a:srgbClr val="FFC000"/>
                </a:solidFill>
              </a:rPr>
              <a:t> you do exhibit in your life ow and five </a:t>
            </a:r>
            <a:r>
              <a:rPr lang="en-US" sz="2400" i="1" u="sng" dirty="0" smtClean="0">
                <a:solidFill>
                  <a:srgbClr val="FFC000"/>
                </a:solidFill>
              </a:rPr>
              <a:t>practices</a:t>
            </a:r>
            <a:r>
              <a:rPr lang="en-US" sz="2400" dirty="0" smtClean="0">
                <a:solidFill>
                  <a:srgbClr val="FFC000"/>
                </a:solidFill>
              </a:rPr>
              <a:t> you would like to make part of your daily/weekly routine. </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5132132"/>
              </p:ext>
            </p:extLst>
          </p:nvPr>
        </p:nvGraphicFramePr>
        <p:xfrm>
          <a:off x="1215024" y="3394552"/>
          <a:ext cx="7766138" cy="2194560"/>
        </p:xfrm>
        <a:graphic>
          <a:graphicData uri="http://schemas.openxmlformats.org/drawingml/2006/table">
            <a:tbl>
              <a:tblPr firstRow="1" bandRow="1">
                <a:tableStyleId>{5C22544A-7EE6-4342-B048-85BDC9FD1C3A}</a:tableStyleId>
              </a:tblPr>
              <a:tblGrid>
                <a:gridCol w="3883069">
                  <a:extLst>
                    <a:ext uri="{9D8B030D-6E8A-4147-A177-3AD203B41FA5}">
                      <a16:colId xmlns:a16="http://schemas.microsoft.com/office/drawing/2014/main" val="1850326235"/>
                    </a:ext>
                  </a:extLst>
                </a:gridCol>
                <a:gridCol w="3883069">
                  <a:extLst>
                    <a:ext uri="{9D8B030D-6E8A-4147-A177-3AD203B41FA5}">
                      <a16:colId xmlns:a16="http://schemas.microsoft.com/office/drawing/2014/main" val="2348909611"/>
                    </a:ext>
                  </a:extLst>
                </a:gridCol>
              </a:tblGrid>
              <a:tr h="0">
                <a:tc>
                  <a:txBody>
                    <a:bodyPr/>
                    <a:lstStyle/>
                    <a:p>
                      <a:r>
                        <a:rPr lang="en-US" dirty="0" smtClean="0"/>
                        <a:t>Present</a:t>
                      </a:r>
                      <a:r>
                        <a:rPr lang="en-US" baseline="0" dirty="0" smtClean="0"/>
                        <a:t> </a:t>
                      </a:r>
                      <a:r>
                        <a:rPr lang="en-US" dirty="0" smtClean="0"/>
                        <a:t> Qualities</a:t>
                      </a:r>
                      <a:endParaRPr lang="en-US" dirty="0"/>
                    </a:p>
                  </a:txBody>
                  <a:tcPr/>
                </a:tc>
                <a:tc>
                  <a:txBody>
                    <a:bodyPr/>
                    <a:lstStyle/>
                    <a:p>
                      <a:r>
                        <a:rPr lang="en-US" dirty="0" smtClean="0"/>
                        <a:t>Desired Practices/</a:t>
                      </a:r>
                      <a:r>
                        <a:rPr lang="en-US" dirty="0" err="1" smtClean="0"/>
                        <a:t>Quaities</a:t>
                      </a:r>
                      <a:endParaRPr lang="en-US" dirty="0"/>
                    </a:p>
                  </a:txBody>
                  <a:tcPr/>
                </a:tc>
                <a:extLst>
                  <a:ext uri="{0D108BD9-81ED-4DB2-BD59-A6C34878D82A}">
                    <a16:rowId xmlns:a16="http://schemas.microsoft.com/office/drawing/2014/main" val="2503920674"/>
                  </a:ext>
                </a:extLst>
              </a:tr>
              <a:tr h="326340">
                <a:tc>
                  <a:txBody>
                    <a:bodyPr/>
                    <a:lstStyle/>
                    <a:p>
                      <a:endParaRPr lang="en-US"/>
                    </a:p>
                  </a:txBody>
                  <a:tcPr/>
                </a:tc>
                <a:tc>
                  <a:txBody>
                    <a:bodyPr/>
                    <a:lstStyle/>
                    <a:p>
                      <a:endParaRPr lang="en-US"/>
                    </a:p>
                  </a:txBody>
                  <a:tcPr/>
                </a:tc>
                <a:extLst>
                  <a:ext uri="{0D108BD9-81ED-4DB2-BD59-A6C34878D82A}">
                    <a16:rowId xmlns:a16="http://schemas.microsoft.com/office/drawing/2014/main" val="3427563576"/>
                  </a:ext>
                </a:extLst>
              </a:tr>
              <a:tr h="0">
                <a:tc>
                  <a:txBody>
                    <a:bodyPr/>
                    <a:lstStyle/>
                    <a:p>
                      <a:endParaRPr lang="en-US"/>
                    </a:p>
                  </a:txBody>
                  <a:tcPr/>
                </a:tc>
                <a:tc>
                  <a:txBody>
                    <a:bodyPr/>
                    <a:lstStyle/>
                    <a:p>
                      <a:endParaRPr lang="en-US"/>
                    </a:p>
                  </a:txBody>
                  <a:tcPr/>
                </a:tc>
                <a:extLst>
                  <a:ext uri="{0D108BD9-81ED-4DB2-BD59-A6C34878D82A}">
                    <a16:rowId xmlns:a16="http://schemas.microsoft.com/office/drawing/2014/main" val="363743534"/>
                  </a:ext>
                </a:extLst>
              </a:tr>
              <a:tr h="0">
                <a:tc>
                  <a:txBody>
                    <a:bodyPr/>
                    <a:lstStyle/>
                    <a:p>
                      <a:endParaRPr lang="en-US"/>
                    </a:p>
                  </a:txBody>
                  <a:tcPr/>
                </a:tc>
                <a:tc>
                  <a:txBody>
                    <a:bodyPr/>
                    <a:lstStyle/>
                    <a:p>
                      <a:endParaRPr lang="en-US"/>
                    </a:p>
                  </a:txBody>
                  <a:tcPr/>
                </a:tc>
                <a:extLst>
                  <a:ext uri="{0D108BD9-81ED-4DB2-BD59-A6C34878D82A}">
                    <a16:rowId xmlns:a16="http://schemas.microsoft.com/office/drawing/2014/main" val="3381643551"/>
                  </a:ext>
                </a:extLst>
              </a:tr>
              <a:tr h="0">
                <a:tc>
                  <a:txBody>
                    <a:bodyPr/>
                    <a:lstStyle/>
                    <a:p>
                      <a:endParaRPr lang="en-US"/>
                    </a:p>
                  </a:txBody>
                  <a:tcPr/>
                </a:tc>
                <a:tc>
                  <a:txBody>
                    <a:bodyPr/>
                    <a:lstStyle/>
                    <a:p>
                      <a:endParaRPr lang="en-US"/>
                    </a:p>
                  </a:txBody>
                  <a:tcPr/>
                </a:tc>
                <a:extLst>
                  <a:ext uri="{0D108BD9-81ED-4DB2-BD59-A6C34878D82A}">
                    <a16:rowId xmlns:a16="http://schemas.microsoft.com/office/drawing/2014/main" val="1913686225"/>
                  </a:ext>
                </a:extLst>
              </a:tr>
              <a:tr h="0">
                <a:tc>
                  <a:txBody>
                    <a:bodyPr/>
                    <a:lstStyle/>
                    <a:p>
                      <a:endParaRPr lang="en-US"/>
                    </a:p>
                  </a:txBody>
                  <a:tcPr/>
                </a:tc>
                <a:tc>
                  <a:txBody>
                    <a:bodyPr/>
                    <a:lstStyle/>
                    <a:p>
                      <a:endParaRPr lang="en-US" dirty="0"/>
                    </a:p>
                  </a:txBody>
                  <a:tcPr/>
                </a:tc>
                <a:extLst>
                  <a:ext uri="{0D108BD9-81ED-4DB2-BD59-A6C34878D82A}">
                    <a16:rowId xmlns:a16="http://schemas.microsoft.com/office/drawing/2014/main" val="2179255218"/>
                  </a:ext>
                </a:extLst>
              </a:tr>
            </a:tbl>
          </a:graphicData>
        </a:graphic>
      </p:graphicFrame>
    </p:spTree>
    <p:extLst>
      <p:ext uri="{BB962C8B-B14F-4D97-AF65-F5344CB8AC3E}">
        <p14:creationId xmlns:p14="http://schemas.microsoft.com/office/powerpoint/2010/main" val="9677303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29644"/>
          </a:xfrm>
        </p:spPr>
        <p:txBody>
          <a:bodyPr>
            <a:normAutofit fontScale="90000"/>
          </a:bodyPr>
          <a:lstStyle/>
          <a:p>
            <a:endParaRPr lang="en-US" dirty="0"/>
          </a:p>
        </p:txBody>
      </p:sp>
      <p:sp>
        <p:nvSpPr>
          <p:cNvPr id="3" name="Content Placeholder 2"/>
          <p:cNvSpPr>
            <a:spLocks noGrp="1"/>
          </p:cNvSpPr>
          <p:nvPr>
            <p:ph idx="1"/>
          </p:nvPr>
        </p:nvSpPr>
        <p:spPr>
          <a:xfrm>
            <a:off x="677334" y="1390389"/>
            <a:ext cx="8596668" cy="4650973"/>
          </a:xfrm>
        </p:spPr>
        <p:txBody>
          <a:bodyPr>
            <a:normAutofit/>
          </a:bodyPr>
          <a:lstStyle/>
          <a:p>
            <a:r>
              <a:rPr lang="en-US" sz="2400" dirty="0" smtClean="0">
                <a:solidFill>
                  <a:srgbClr val="FFC000"/>
                </a:solidFill>
              </a:rPr>
              <a:t>Which of these qualities and habits are instantaneously gained?</a:t>
            </a:r>
          </a:p>
          <a:p>
            <a:endParaRPr lang="en-US" sz="2400" dirty="0">
              <a:solidFill>
                <a:srgbClr val="FFC000"/>
              </a:solidFill>
            </a:endParaRPr>
          </a:p>
          <a:p>
            <a:r>
              <a:rPr lang="en-US" sz="2400" dirty="0" smtClean="0">
                <a:solidFill>
                  <a:srgbClr val="FFC000"/>
                </a:solidFill>
              </a:rPr>
              <a:t>What current priorities, habits, goals, etc. are preventing you from acquiring the items on your list? </a:t>
            </a:r>
          </a:p>
          <a:p>
            <a:endParaRPr lang="en-US" sz="2000" dirty="0">
              <a:solidFill>
                <a:srgbClr val="FFC000"/>
              </a:solidFill>
            </a:endParaRPr>
          </a:p>
          <a:p>
            <a:endParaRPr lang="en-US" sz="2000" dirty="0" smtClean="0">
              <a:solidFill>
                <a:srgbClr val="FFC000"/>
              </a:solidFill>
            </a:endParaRPr>
          </a:p>
          <a:p>
            <a:r>
              <a:rPr lang="en-US" sz="2000" dirty="0" smtClean="0">
                <a:solidFill>
                  <a:schemeClr val="tx1"/>
                </a:solidFill>
              </a:rPr>
              <a:t>Small degrees of faithfulness can shape our lives over time. </a:t>
            </a:r>
          </a:p>
          <a:p>
            <a:r>
              <a:rPr lang="en-US" sz="2000" dirty="0" smtClean="0">
                <a:solidFill>
                  <a:schemeClr val="tx1"/>
                </a:solidFill>
              </a:rPr>
              <a:t>God is our strength and can help us through the Holy Spirit to  pursue our desired qualities and habits. </a:t>
            </a:r>
            <a:endParaRPr lang="en-US" sz="2000" dirty="0">
              <a:solidFill>
                <a:schemeClr val="tx1"/>
              </a:solidFill>
            </a:endParaRPr>
          </a:p>
        </p:txBody>
      </p:sp>
    </p:spTree>
    <p:extLst>
      <p:ext uri="{BB962C8B-B14F-4D97-AF65-F5344CB8AC3E}">
        <p14:creationId xmlns:p14="http://schemas.microsoft.com/office/powerpoint/2010/main" val="12212832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Brother Lawrence was a French monk in the 17</a:t>
            </a:r>
            <a:r>
              <a:rPr lang="en-US" baseline="30000" dirty="0" smtClean="0"/>
              <a:t>th</a:t>
            </a:r>
            <a:r>
              <a:rPr lang="en-US" dirty="0" smtClean="0"/>
              <a:t> Century. He was committed to doing “little things for the love of God, who regards not the greatness of the work, but the love with which it is performed.” Brother Lawrence spent his adult life in a monastery. His daily task?  Washing dishes. </a:t>
            </a:r>
          </a:p>
          <a:p>
            <a:endParaRPr lang="en-US" dirty="0" smtClean="0"/>
          </a:p>
          <a:p>
            <a:r>
              <a:rPr lang="en-US" dirty="0" smtClean="0"/>
              <a:t>We can have the same attitude if we think about giving every task to God as we begin doing it. “I am going to do this in Jesus’ name. Thank you allowing me have the opportunity to do it.” (or some like prayer)</a:t>
            </a:r>
          </a:p>
          <a:p>
            <a:endParaRPr lang="en-US" dirty="0" smtClean="0"/>
          </a:p>
        </p:txBody>
      </p:sp>
    </p:spTree>
    <p:extLst>
      <p:ext uri="{BB962C8B-B14F-4D97-AF65-F5344CB8AC3E}">
        <p14:creationId xmlns:p14="http://schemas.microsoft.com/office/powerpoint/2010/main" val="9980673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29644"/>
          </a:xfrm>
        </p:spPr>
        <p:txBody>
          <a:bodyPr>
            <a:normAutofit fontScale="90000"/>
          </a:bodyPr>
          <a:lstStyle/>
          <a:p>
            <a:endParaRPr lang="en-US" dirty="0"/>
          </a:p>
        </p:txBody>
      </p:sp>
      <p:sp>
        <p:nvSpPr>
          <p:cNvPr id="3" name="Content Placeholder 2"/>
          <p:cNvSpPr>
            <a:spLocks noGrp="1"/>
          </p:cNvSpPr>
          <p:nvPr>
            <p:ph idx="1"/>
          </p:nvPr>
        </p:nvSpPr>
        <p:spPr>
          <a:xfrm>
            <a:off x="677334" y="1240077"/>
            <a:ext cx="8596668" cy="4801285"/>
          </a:xfrm>
        </p:spPr>
        <p:txBody>
          <a:bodyPr/>
          <a:lstStyle/>
          <a:p>
            <a:r>
              <a:rPr lang="en-US" dirty="0" smtClean="0"/>
              <a:t>What activities can you do in Jesus name and thank him for it?</a:t>
            </a:r>
          </a:p>
          <a:p>
            <a:r>
              <a:rPr lang="en-US" dirty="0" smtClean="0"/>
              <a:t>Taking out the trash</a:t>
            </a:r>
          </a:p>
          <a:p>
            <a:r>
              <a:rPr lang="en-US" dirty="0" smtClean="0"/>
              <a:t>Doing the dishes</a:t>
            </a:r>
          </a:p>
          <a:p>
            <a:r>
              <a:rPr lang="en-US" dirty="0" smtClean="0"/>
              <a:t>Cooking a meal</a:t>
            </a:r>
          </a:p>
          <a:p>
            <a:r>
              <a:rPr lang="en-US" dirty="0" smtClean="0"/>
              <a:t>Studying (completing assignments) </a:t>
            </a:r>
          </a:p>
          <a:p>
            <a:r>
              <a:rPr lang="en-US" dirty="0" smtClean="0"/>
              <a:t>Attending class</a:t>
            </a:r>
          </a:p>
          <a:p>
            <a:r>
              <a:rPr lang="en-US" dirty="0" smtClean="0"/>
              <a:t>Practice time</a:t>
            </a:r>
          </a:p>
          <a:p>
            <a:r>
              <a:rPr lang="en-US" dirty="0" smtClean="0"/>
              <a:t>Playing time on the court or field</a:t>
            </a:r>
          </a:p>
          <a:p>
            <a:endParaRPr lang="en-US" dirty="0"/>
          </a:p>
        </p:txBody>
      </p:sp>
    </p:spTree>
    <p:extLst>
      <p:ext uri="{BB962C8B-B14F-4D97-AF65-F5344CB8AC3E}">
        <p14:creationId xmlns:p14="http://schemas.microsoft.com/office/powerpoint/2010/main" val="2139267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67847"/>
          </a:xfrm>
        </p:spPr>
        <p:txBody>
          <a:bodyPr>
            <a:normAutofit/>
          </a:bodyPr>
          <a:lstStyle/>
          <a:p>
            <a:r>
              <a:rPr lang="en-US" sz="2800" dirty="0" smtClean="0"/>
              <a:t>Incarnational Living</a:t>
            </a:r>
            <a:endParaRPr lang="en-US" sz="2800" dirty="0"/>
          </a:p>
        </p:txBody>
      </p:sp>
      <p:sp>
        <p:nvSpPr>
          <p:cNvPr id="3" name="Content Placeholder 2"/>
          <p:cNvSpPr>
            <a:spLocks noGrp="1"/>
          </p:cNvSpPr>
          <p:nvPr>
            <p:ph idx="1"/>
          </p:nvPr>
        </p:nvSpPr>
        <p:spPr>
          <a:xfrm>
            <a:off x="677334" y="1440493"/>
            <a:ext cx="8596668" cy="5285984"/>
          </a:xfrm>
        </p:spPr>
        <p:txBody>
          <a:bodyPr>
            <a:normAutofit/>
          </a:bodyPr>
          <a:lstStyle/>
          <a:p>
            <a:r>
              <a:rPr lang="en-US" dirty="0" smtClean="0"/>
              <a:t>What is incarnational living?  </a:t>
            </a:r>
          </a:p>
          <a:p>
            <a:pPr marL="0" indent="0">
              <a:buNone/>
            </a:pPr>
            <a:r>
              <a:rPr lang="en-US" dirty="0"/>
              <a:t>	</a:t>
            </a:r>
            <a:r>
              <a:rPr lang="en-US" dirty="0" smtClean="0"/>
              <a:t>Most of us have never even heard of it before.</a:t>
            </a:r>
          </a:p>
          <a:p>
            <a:pPr marL="0" indent="0">
              <a:buNone/>
            </a:pPr>
            <a:r>
              <a:rPr lang="en-US" dirty="0"/>
              <a:t>	</a:t>
            </a:r>
            <a:r>
              <a:rPr lang="en-US" dirty="0" smtClean="0"/>
              <a:t>Think about Jesus being born – we say he was incarnated</a:t>
            </a:r>
          </a:p>
          <a:p>
            <a:pPr marL="0" indent="0">
              <a:buNone/>
            </a:pPr>
            <a:r>
              <a:rPr lang="en-US" dirty="0"/>
              <a:t>	</a:t>
            </a:r>
            <a:r>
              <a:rPr lang="en-US" dirty="0" smtClean="0"/>
              <a:t>	meaning what was divine became human </a:t>
            </a:r>
          </a:p>
          <a:p>
            <a:pPr marL="0" indent="0">
              <a:buNone/>
            </a:pPr>
            <a:endParaRPr lang="en-US" dirty="0" smtClean="0"/>
          </a:p>
          <a:p>
            <a:r>
              <a:rPr lang="en-US" dirty="0" smtClean="0"/>
              <a:t>Incarnational living means recognizing the spiritual significance in every situation. </a:t>
            </a:r>
          </a:p>
          <a:p>
            <a:pPr marL="0" indent="0">
              <a:buNone/>
            </a:pPr>
            <a:r>
              <a:rPr lang="en-US" dirty="0"/>
              <a:t>	</a:t>
            </a:r>
            <a:r>
              <a:rPr lang="en-US" dirty="0" smtClean="0"/>
              <a:t>	It means being conscious of Jesus’ presence in every situation and 			activity of our lives. </a:t>
            </a:r>
          </a:p>
          <a:p>
            <a:pPr marL="0" indent="0">
              <a:buNone/>
            </a:pPr>
            <a:r>
              <a:rPr lang="en-US" dirty="0"/>
              <a:t>	</a:t>
            </a:r>
            <a:endParaRPr lang="en-US" dirty="0" smtClean="0"/>
          </a:p>
        </p:txBody>
      </p:sp>
    </p:spTree>
    <p:extLst>
      <p:ext uri="{BB962C8B-B14F-4D97-AF65-F5344CB8AC3E}">
        <p14:creationId xmlns:p14="http://schemas.microsoft.com/office/powerpoint/2010/main" val="3786443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One way to begin practicing incarnational living is to practice sentence prayers before, during, and/or after our daily activities</a:t>
            </a:r>
          </a:p>
          <a:p>
            <a:pPr marL="0" indent="0">
              <a:buNone/>
            </a:pPr>
            <a:r>
              <a:rPr lang="en-US" dirty="0"/>
              <a:t>		Pray for someone during a conversation</a:t>
            </a:r>
          </a:p>
          <a:p>
            <a:pPr marL="0" indent="0">
              <a:buNone/>
            </a:pPr>
            <a:r>
              <a:rPr lang="en-US" dirty="0"/>
              <a:t>		Thank God when paying a bill</a:t>
            </a:r>
          </a:p>
          <a:p>
            <a:pPr marL="0" indent="0">
              <a:buNone/>
            </a:pPr>
            <a:r>
              <a:rPr lang="en-US" dirty="0"/>
              <a:t>		Thank God for food each day</a:t>
            </a:r>
          </a:p>
          <a:p>
            <a:pPr marL="0" indent="0">
              <a:buNone/>
            </a:pPr>
            <a:r>
              <a:rPr lang="en-US" dirty="0"/>
              <a:t>		Thank God for clothing as you dress </a:t>
            </a:r>
          </a:p>
          <a:p>
            <a:pPr marL="0" indent="0">
              <a:buNone/>
            </a:pPr>
            <a:r>
              <a:rPr lang="en-US" dirty="0"/>
              <a:t>		Pray at work for wisdom and excellence in doing your job</a:t>
            </a:r>
          </a:p>
          <a:p>
            <a:pPr marL="0" indent="0">
              <a:buNone/>
            </a:pPr>
            <a:r>
              <a:rPr lang="en-US" dirty="0"/>
              <a:t>		Pray for understanding </a:t>
            </a:r>
            <a:r>
              <a:rPr lang="en-US" dirty="0" smtClean="0"/>
              <a:t>when sitting in class and before </a:t>
            </a:r>
            <a:r>
              <a:rPr lang="en-US" dirty="0"/>
              <a:t>doing class </a:t>
            </a:r>
            <a:r>
              <a:rPr lang="en-US" dirty="0" smtClean="0"/>
              <a:t>				assignments</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4177548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solidFill>
                  <a:srgbClr val="FFC000"/>
                </a:solidFill>
              </a:rPr>
              <a:t>Name five situations you normally engage in during day. </a:t>
            </a:r>
          </a:p>
          <a:p>
            <a:endParaRPr lang="en-US" sz="2400" dirty="0" smtClean="0">
              <a:solidFill>
                <a:srgbClr val="FFC000"/>
              </a:solidFill>
            </a:endParaRPr>
          </a:p>
          <a:p>
            <a:r>
              <a:rPr lang="en-US" sz="2400" dirty="0" smtClean="0">
                <a:solidFill>
                  <a:srgbClr val="FFC000"/>
                </a:solidFill>
              </a:rPr>
              <a:t>What sentence prayer can you pray in each of those situations?  </a:t>
            </a:r>
            <a:endParaRPr lang="en-US" sz="2400" dirty="0">
              <a:solidFill>
                <a:srgbClr val="FFC000"/>
              </a:solidFill>
            </a:endParaRPr>
          </a:p>
        </p:txBody>
      </p:sp>
    </p:spTree>
    <p:extLst>
      <p:ext uri="{BB962C8B-B14F-4D97-AF65-F5344CB8AC3E}">
        <p14:creationId xmlns:p14="http://schemas.microsoft.com/office/powerpoint/2010/main" val="4161240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15441" y="2229633"/>
            <a:ext cx="6263014" cy="3306871"/>
          </a:xfrm>
          <a:prstGeom prst="rect">
            <a:avLst/>
          </a:prstGeom>
        </p:spPr>
      </p:pic>
    </p:spTree>
    <p:extLst>
      <p:ext uri="{BB962C8B-B14F-4D97-AF65-F5344CB8AC3E}">
        <p14:creationId xmlns:p14="http://schemas.microsoft.com/office/powerpoint/2010/main" val="19939480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31518"/>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628384" y="826719"/>
            <a:ext cx="7164887" cy="5589000"/>
          </a:xfrm>
          <a:prstGeom prst="rect">
            <a:avLst/>
          </a:prstGeom>
        </p:spPr>
      </p:pic>
    </p:spTree>
    <p:extLst>
      <p:ext uri="{BB962C8B-B14F-4D97-AF65-F5344CB8AC3E}">
        <p14:creationId xmlns:p14="http://schemas.microsoft.com/office/powerpoint/2010/main" val="2733293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0164"/>
          </a:xfrm>
        </p:spPr>
        <p:txBody>
          <a:bodyPr>
            <a:normAutofit fontScale="90000"/>
          </a:bodyPr>
          <a:lstStyle/>
          <a:p>
            <a:endParaRPr lang="en-US" dirty="0"/>
          </a:p>
        </p:txBody>
      </p:sp>
      <p:sp>
        <p:nvSpPr>
          <p:cNvPr id="3" name="Content Placeholder 2"/>
          <p:cNvSpPr>
            <a:spLocks noGrp="1"/>
          </p:cNvSpPr>
          <p:nvPr>
            <p:ph idx="1"/>
          </p:nvPr>
        </p:nvSpPr>
        <p:spPr>
          <a:xfrm>
            <a:off x="677334" y="1365337"/>
            <a:ext cx="8596668" cy="4676025"/>
          </a:xfrm>
        </p:spPr>
        <p:txBody>
          <a:bodyPr>
            <a:normAutofit/>
          </a:bodyPr>
          <a:lstStyle/>
          <a:p>
            <a:r>
              <a:rPr lang="en-US" sz="2400" dirty="0" smtClean="0">
                <a:solidFill>
                  <a:srgbClr val="FFC000"/>
                </a:solidFill>
              </a:rPr>
              <a:t>Draw a similar circle (or heart) including the specific areas (compartments) of your life .</a:t>
            </a:r>
          </a:p>
          <a:p>
            <a:endParaRPr lang="en-US" sz="2400" dirty="0" smtClean="0">
              <a:solidFill>
                <a:srgbClr val="FFC000"/>
              </a:solidFill>
            </a:endParaRPr>
          </a:p>
          <a:p>
            <a:pPr marL="0" indent="0">
              <a:buNone/>
            </a:pPr>
            <a:endParaRPr lang="en-US" sz="2400" dirty="0">
              <a:solidFill>
                <a:srgbClr val="FFC000"/>
              </a:solidFill>
            </a:endParaRPr>
          </a:p>
        </p:txBody>
      </p:sp>
      <p:sp>
        <p:nvSpPr>
          <p:cNvPr id="5" name="Heart 4"/>
          <p:cNvSpPr/>
          <p:nvPr/>
        </p:nvSpPr>
        <p:spPr>
          <a:xfrm rot="10800000" flipV="1">
            <a:off x="3883067" y="2379945"/>
            <a:ext cx="3106455" cy="263046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3714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4601</TotalTime>
  <Words>7669</Words>
  <Application>Microsoft Office PowerPoint</Application>
  <PresentationFormat>Widescreen</PresentationFormat>
  <Paragraphs>1265</Paragraphs>
  <Slides>212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212</vt:i4>
      </vt:variant>
    </vt:vector>
  </HeadingPairs>
  <TitlesOfParts>
    <vt:vector size="219" baseType="lpstr">
      <vt:lpstr>Arial</vt:lpstr>
      <vt:lpstr>Calibri</vt:lpstr>
      <vt:lpstr>system-ui</vt:lpstr>
      <vt:lpstr>Times New Roman</vt:lpstr>
      <vt:lpstr>Trebuchet MS</vt:lpstr>
      <vt:lpstr>Wingdings 3</vt:lpstr>
      <vt:lpstr>Facet</vt:lpstr>
      <vt:lpstr>Conformed to His Image</vt:lpstr>
      <vt:lpstr>Introduction</vt:lpstr>
      <vt:lpstr>PowerPoint Presentation</vt:lpstr>
      <vt:lpstr>PowerPoint Presentation</vt:lpstr>
      <vt:lpstr>PowerPoint Presentation</vt:lpstr>
      <vt:lpstr>PowerPoint Presentation</vt:lpstr>
      <vt:lpstr>PowerPoint Presentation</vt:lpstr>
      <vt:lpstr>Loving God Completely Chapter 1</vt:lpstr>
      <vt:lpstr>PowerPoint Presentation</vt:lpstr>
      <vt:lpstr>Loving Ourselves Correctly Chapter 2</vt:lpstr>
      <vt:lpstr>Loving Others Compassionately Chapter 3</vt:lpstr>
      <vt:lpstr>PowerPoint Presentation</vt:lpstr>
      <vt:lpstr>PowerPoint Presentation</vt:lpstr>
      <vt:lpstr>PowerPoint Presentation</vt:lpstr>
      <vt:lpstr>PowerPoint Presentation</vt:lpstr>
      <vt:lpstr>PowerPoint Presentation</vt:lpstr>
      <vt:lpstr>Our best legacy will what we did for others and how we treated them. </vt:lpstr>
      <vt:lpstr>PowerPoint Presentation</vt:lpstr>
      <vt:lpstr>PowerPoint Presentation</vt:lpstr>
      <vt:lpstr>Paradigm Spirituality</vt:lpstr>
      <vt:lpstr>Life is a Journey, but  Where are You Going? Chapter 4</vt:lpstr>
      <vt:lpstr>PowerPoint Presentation</vt:lpstr>
      <vt:lpstr>PowerPoint Presentation</vt:lpstr>
      <vt:lpstr>PowerPoint Presentation</vt:lpstr>
      <vt:lpstr>PowerPoint Presentation</vt:lpstr>
      <vt:lpstr>PowerPoint Presentation</vt:lpstr>
      <vt:lpstr>Young Man  by Billy Dean </vt:lpstr>
      <vt:lpstr>Creating and leaving a legacy</vt:lpstr>
      <vt:lpstr>Imagine your funeral</vt:lpstr>
      <vt:lpstr>Identify the legacy you wish to leave</vt:lpstr>
      <vt:lpstr>Quotes about Legacies</vt:lpstr>
      <vt:lpstr>PowerPoint Presentation</vt:lpstr>
      <vt:lpstr>PowerPoint Presentation</vt:lpstr>
      <vt:lpstr>Can We Trust God? Chapter 5</vt:lpstr>
      <vt:lpstr>      Temporal                  Eternal</vt:lpstr>
      <vt:lpstr>PowerPoint Presentation</vt:lpstr>
      <vt:lpstr>PowerPoint Presentation</vt:lpstr>
      <vt:lpstr>Chapter 6 – 7  Spiritual Disciplines</vt:lpstr>
      <vt:lpstr>PowerPoint Presentation</vt:lpstr>
      <vt:lpstr>Chapter 8 Our Identity in Christ</vt:lpstr>
      <vt:lpstr>Spiritual Life</vt:lpstr>
      <vt:lpstr>10 Principles </vt:lpstr>
      <vt:lpstr>You Say          by Lauren Daigle             (find the song online to listen)</vt:lpstr>
      <vt:lpstr>PowerPoint Presentation</vt:lpstr>
      <vt:lpstr>PowerPoint Presentation</vt:lpstr>
      <vt:lpstr>PowerPoint Presentation</vt:lpstr>
      <vt:lpstr>Devotional Apps </vt:lpstr>
      <vt:lpstr>Chapter 13 Our Image of God </vt:lpstr>
      <vt:lpstr>Instructions for Today:</vt:lpstr>
      <vt:lpstr>Being Misunderstood</vt:lpstr>
      <vt:lpstr>PowerPoint Presentation</vt:lpstr>
      <vt:lpstr>PowerPoint Presentation</vt:lpstr>
      <vt:lpstr>Misunderstanding God</vt:lpstr>
      <vt:lpstr>A.W. Tozer said this:</vt:lpstr>
      <vt:lpstr>Question for Reflection</vt:lpstr>
      <vt:lpstr>Question for Reflection</vt:lpstr>
      <vt:lpstr>Common Misconceptions about God – David G. Newby</vt:lpstr>
      <vt:lpstr>What are some of the lies?</vt:lpstr>
      <vt:lpstr>PowerPoint Presentation</vt:lpstr>
      <vt:lpstr>Romans 12:2 (NLT)</vt:lpstr>
      <vt:lpstr>Inside your mind.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16 Growing in Love with God</vt:lpstr>
      <vt:lpstr>Learning from the Prodigal Son Actions and Attitudes</vt:lpstr>
      <vt:lpstr>PowerPoint Presentation</vt:lpstr>
      <vt:lpstr>PowerPoint Presentation</vt:lpstr>
      <vt:lpstr>Be Thankful</vt:lpstr>
      <vt:lpstr>Enemies to Our Devotion to God</vt:lpstr>
      <vt:lpstr>PowerPoint Presentation</vt:lpstr>
      <vt:lpstr>PowerPoint Presentation</vt:lpstr>
      <vt:lpstr>PowerPoint Presentation</vt:lpstr>
      <vt:lpstr>PowerPoint Presentation</vt:lpstr>
      <vt:lpstr>Some more ways. . . </vt:lpstr>
      <vt:lpstr>PowerPoint Presentation</vt:lpstr>
      <vt:lpstr>PowerPoint Presentation</vt:lpstr>
      <vt:lpstr>PowerPoint Presentation</vt:lpstr>
      <vt:lpstr>The Integrated Life Chapter 18 &amp; 19</vt:lpstr>
      <vt:lpstr>PowerPoint Presentation</vt:lpstr>
      <vt:lpstr>PowerPoint Presentation</vt:lpstr>
      <vt:lpstr>PowerPoint Presentation</vt:lpstr>
      <vt:lpstr>PowerPoint Presentation</vt:lpstr>
      <vt:lpstr>Qualities and Habits</vt:lpstr>
      <vt:lpstr>PowerPoint Presentation</vt:lpstr>
      <vt:lpstr>PowerPoint Presentation</vt:lpstr>
      <vt:lpstr>PowerPoint Presentation</vt:lpstr>
      <vt:lpstr>Incarnational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Undivided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vs Rest</vt:lpstr>
      <vt:lpstr>PowerPoint Presentation</vt:lpstr>
      <vt:lpstr>Philippians 2:14-16</vt:lpstr>
      <vt:lpstr>School and Sport</vt:lpstr>
      <vt:lpstr>PowerPoint Presentation</vt:lpstr>
      <vt:lpstr>PowerPoint Presentation</vt:lpstr>
      <vt:lpstr>PowerPoint Presentation</vt:lpstr>
      <vt:lpstr>PowerPoint Presentation</vt:lpstr>
      <vt:lpstr>PowerPoint Presentation</vt:lpstr>
      <vt:lpstr>In conclusion. . . </vt:lpstr>
      <vt:lpstr>Holistic Living Chapter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your Time</vt:lpstr>
      <vt:lpstr>PowerPoint Presentation</vt:lpstr>
      <vt:lpstr>PowerPoint Presentation</vt:lpstr>
      <vt:lpstr>PowerPoint Presentation</vt:lpstr>
      <vt:lpstr>Managing your Talents</vt:lpstr>
      <vt:lpstr>PowerPoint Presentation</vt:lpstr>
      <vt:lpstr>Managing your Treasure (Resources)</vt:lpstr>
      <vt:lpstr>                                                                                                                                                                                                                                                                                                                                                                                                                                                                                                                                                                                                                                                                                                                                                                                                                                                                                                                                                                                                                                                                                                                                                                                                            </vt:lpstr>
      <vt:lpstr>PowerPoint Presentation</vt:lpstr>
      <vt:lpstr>Managing Truth</vt:lpstr>
      <vt:lpstr>PowerPoint Presentation</vt:lpstr>
      <vt:lpstr>PowerPoint Presentation</vt:lpstr>
      <vt:lpstr>PowerPoint Presentation</vt:lpstr>
      <vt:lpstr>PowerPoint Presentation</vt:lpstr>
      <vt:lpstr>Managing Relationships</vt:lpstr>
      <vt:lpstr>PowerPoint Presentation</vt:lpstr>
      <vt:lpstr>PowerPoint Presentation</vt:lpstr>
      <vt:lpstr>PowerPoint Presentation</vt:lpstr>
      <vt:lpstr>Managing Emotions</vt:lpstr>
      <vt:lpstr>PowerPoint Presentation</vt:lpstr>
      <vt:lpstr>Process vs Product Chapter 21</vt:lpstr>
      <vt:lpstr>World vs Word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Hope, and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Being vs Doing Chapter 22</vt:lpstr>
      <vt:lpstr>PowerPoint Presentation</vt:lpstr>
      <vt:lpstr>PowerPoint Presentation</vt:lpstr>
      <vt:lpstr>Causes vs Christ</vt:lpstr>
      <vt:lpstr>PowerPoint Presentation</vt:lpstr>
      <vt:lpstr>Chapter 23</vt:lpstr>
      <vt:lpstr>Who determines the content of your life?</vt:lpstr>
      <vt:lpstr>Discipleship Chapters 30-33</vt:lpstr>
      <vt:lpstr>PowerPoint Presentation</vt:lpstr>
      <vt:lpstr>PowerPoint Presentation</vt:lpstr>
      <vt:lpstr>PowerPoint Presentation</vt:lpstr>
      <vt:lpstr>PowerPoint Presentation</vt:lpstr>
      <vt:lpstr>Discipleship Assessment</vt:lpstr>
      <vt:lpstr>PowerPoint Presentation</vt:lpstr>
      <vt:lpstr>PowerPoint Presentation</vt:lpstr>
      <vt:lpstr>PowerPoint Presentation</vt:lpstr>
      <vt:lpstr>PowerPoint Presentation</vt:lpstr>
      <vt:lpstr>PowerPoint Presentation</vt:lpstr>
      <vt:lpstr>God has my back</vt:lpstr>
      <vt:lpstr>How is your personal and spiritual life? Are you reaching for all you can be, reaching for the limits, reaching for maturity in both areas? </vt:lpstr>
      <vt:lpstr>Scorecard  Mark 9:30 – 10:52 </vt:lpstr>
      <vt:lpstr>PowerPoint Presentation</vt:lpstr>
      <vt:lpstr>PowerPoint Presentation</vt:lpstr>
      <vt:lpstr>Mark 9:30 – 10:52</vt:lpstr>
      <vt:lpstr>PowerPoint Presentation</vt:lpstr>
      <vt:lpstr>Flipping the 1st to Last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kept a different scorecard. . .   We might be like. . .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Conformed to His Image</dc:title>
  <dc:creator>Cheri Kommel</dc:creator>
  <cp:lastModifiedBy>Cheri Kommel</cp:lastModifiedBy>
  <cp:revision>183</cp:revision>
  <dcterms:created xsi:type="dcterms:W3CDTF">2021-01-25T17:39:35Z</dcterms:created>
  <dcterms:modified xsi:type="dcterms:W3CDTF">2021-04-26T12:39:34Z</dcterms:modified>
</cp:coreProperties>
</file>